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67" r:id="rId2"/>
    <p:sldId id="291" r:id="rId3"/>
    <p:sldId id="271" r:id="rId4"/>
    <p:sldId id="294" r:id="rId5"/>
    <p:sldId id="296" r:id="rId6"/>
    <p:sldId id="297" r:id="rId7"/>
    <p:sldId id="280" r:id="rId8"/>
    <p:sldId id="299" r:id="rId9"/>
    <p:sldId id="279" r:id="rId10"/>
    <p:sldId id="288" r:id="rId11"/>
    <p:sldId id="281" r:id="rId12"/>
    <p:sldId id="293" r:id="rId13"/>
    <p:sldId id="282" r:id="rId14"/>
    <p:sldId id="283" r:id="rId15"/>
    <p:sldId id="285" r:id="rId16"/>
    <p:sldId id="290" r:id="rId17"/>
  </p:sldIdLst>
  <p:sldSz cx="9144000" cy="6858000" type="screen4x3"/>
  <p:notesSz cx="6797675" cy="9926638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0033CC"/>
    <a:srgbClr val="993300"/>
    <a:srgbClr val="FF9900"/>
    <a:srgbClr val="003300"/>
    <a:srgbClr val="009900"/>
    <a:srgbClr val="00FFFF"/>
    <a:srgbClr val="9933FF"/>
    <a:srgbClr val="FF66CC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F5498-BB86-48EE-93F7-713451DE40B2}" type="datetimeFigureOut">
              <a:rPr lang="th-TH" smtClean="0"/>
              <a:pPr/>
              <a:t>18/10/60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B21FC-ED20-4448-A73E-6D22C4714EF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79566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667250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66725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97325" cy="3341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06925" y="1600200"/>
            <a:ext cx="3997325" cy="3341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147050" cy="334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rgbClr val="4D4D4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4D4D4D"/>
          </a:solidFill>
          <a:latin typeface="Cordia New" pitchFamily="34" charset="-34"/>
          <a:cs typeface="Cordia New" pitchFamily="34" charset="-34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4D4D4D"/>
          </a:solidFill>
          <a:latin typeface="Cordia New" pitchFamily="34" charset="-34"/>
          <a:cs typeface="Cordia New" pitchFamily="34" charset="-34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4D4D4D"/>
          </a:solidFill>
          <a:latin typeface="Cordia New" pitchFamily="34" charset="-34"/>
          <a:cs typeface="Cordia New" pitchFamily="34" charset="-34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4D4D4D"/>
          </a:solidFill>
          <a:latin typeface="Cordia New" pitchFamily="34" charset="-34"/>
          <a:cs typeface="Cordia New" pitchFamily="34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4D4D4D"/>
          </a:solidFill>
          <a:latin typeface="Cordia New" pitchFamily="34" charset="-34"/>
          <a:cs typeface="Cordia New" pitchFamily="34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4D4D4D"/>
          </a:solidFill>
          <a:latin typeface="Cordia New" pitchFamily="34" charset="-34"/>
          <a:cs typeface="Cordia New" pitchFamily="34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4D4D4D"/>
          </a:solidFill>
          <a:latin typeface="Cordia New" pitchFamily="34" charset="-34"/>
          <a:cs typeface="Cordia New" pitchFamily="34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4D4D4D"/>
          </a:solidFill>
          <a:latin typeface="Cordia New" pitchFamily="34" charset="-34"/>
          <a:cs typeface="Cordia New" pitchFamily="34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600" b="1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3600" b="1">
          <a:solidFill>
            <a:srgbClr val="4D4D4D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3600" b="1">
          <a:solidFill>
            <a:srgbClr val="4D4D4D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3600" b="1">
          <a:solidFill>
            <a:srgbClr val="4D4D4D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3600" b="1">
          <a:solidFill>
            <a:srgbClr val="4D4D4D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3600" b="1">
          <a:solidFill>
            <a:srgbClr val="4D4D4D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3600" b="1">
          <a:solidFill>
            <a:srgbClr val="4D4D4D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3600" b="1">
          <a:solidFill>
            <a:srgbClr val="4D4D4D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3600" b="1">
          <a:solidFill>
            <a:srgbClr val="4D4D4D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/>
          <a:lstStyle/>
          <a:p>
            <a:pPr algn="ctr"/>
            <a:r>
              <a:rPr lang="th-TH" sz="5400" dirty="0" smtClean="0"/>
              <a:t>การจ้างงานชาวต่างชาติ</a:t>
            </a:r>
            <a:endParaRPr lang="th-TH" sz="54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1714488"/>
            <a:ext cx="8329642" cy="4429156"/>
          </a:xfrm>
        </p:spPr>
        <p:txBody>
          <a:bodyPr/>
          <a:lstStyle/>
          <a:p>
            <a:pPr marL="514350" indent="-514350">
              <a:buNone/>
            </a:pPr>
            <a:r>
              <a:rPr lang="th-TH" sz="3200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</a:p>
          <a:p>
            <a:pPr>
              <a:buNone/>
            </a:pPr>
            <a:endParaRPr lang="th-TH" sz="3200" dirty="0" smtClean="0"/>
          </a:p>
          <a:p>
            <a:pPr>
              <a:buNone/>
            </a:pPr>
            <a:endParaRPr lang="th-TH" sz="1000" dirty="0" smtClean="0"/>
          </a:p>
        </p:txBody>
      </p:sp>
      <p:sp>
        <p:nvSpPr>
          <p:cNvPr id="6" name="คำบรรยายภาพแบบลูกศรลง 5"/>
          <p:cNvSpPr/>
          <p:nvPr/>
        </p:nvSpPr>
        <p:spPr>
          <a:xfrm>
            <a:off x="571472" y="3214686"/>
            <a:ext cx="7858180" cy="107157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th-TH" b="1" dirty="0" smtClean="0">
                <a:solidFill>
                  <a:schemeClr val="accent2">
                    <a:lumMod val="75000"/>
                  </a:schemeClr>
                </a:solidFill>
              </a:rPr>
              <a:t>1. การจ้างงานผู้เชี่ยวชาญชาวต่างชาติ</a:t>
            </a:r>
            <a:r>
              <a:rPr lang="th-TH" b="1" dirty="0" smtClean="0">
                <a:solidFill>
                  <a:schemeClr val="accent2">
                    <a:lumMod val="75000"/>
                  </a:schemeClr>
                </a:solidFill>
                <a:latin typeface="Angsana New" pitchFamily="18" charset="-34"/>
              </a:rPr>
              <a:t> (การบรรจุบุคคลใหม่)</a:t>
            </a:r>
          </a:p>
          <a:p>
            <a:pPr algn="ctr"/>
            <a:endParaRPr lang="th-TH" dirty="0"/>
          </a:p>
        </p:txBody>
      </p:sp>
      <p:sp>
        <p:nvSpPr>
          <p:cNvPr id="7" name="คำบรรยายภาพแบบลูกศรลง 6"/>
          <p:cNvSpPr/>
          <p:nvPr/>
        </p:nvSpPr>
        <p:spPr>
          <a:xfrm>
            <a:off x="571472" y="1857364"/>
            <a:ext cx="7858180" cy="107157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accent2">
                    <a:lumMod val="75000"/>
                  </a:schemeClr>
                </a:solidFill>
              </a:rPr>
              <a:t>สามารถแบ่งออกได้เป็น  2 กรณี คือ</a:t>
            </a:r>
            <a:endParaRPr lang="th-TH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571472" y="4572008"/>
            <a:ext cx="78581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th-TH" b="1" dirty="0" smtClean="0">
                <a:solidFill>
                  <a:schemeClr val="accent6">
                    <a:lumMod val="75000"/>
                  </a:schemeClr>
                </a:solidFill>
              </a:rPr>
              <a:t>2. การจ้างงานผู้เชี่ยวชาญชาวต่างชาติ </a:t>
            </a:r>
            <a:r>
              <a:rPr lang="th-TH" b="1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</a:rPr>
              <a:t>(การบรรจุบุคคลเดิม)</a:t>
            </a:r>
            <a:endParaRPr lang="th-TH" b="1" dirty="0" smtClean="0"/>
          </a:p>
          <a:p>
            <a:pPr algn="ctr"/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0" y="428604"/>
            <a:ext cx="8429652" cy="1692280"/>
          </a:xfrm>
        </p:spPr>
        <p:txBody>
          <a:bodyPr/>
          <a:lstStyle/>
          <a:p>
            <a:pPr algn="ctr"/>
            <a:r>
              <a:rPr lang="th-TH" sz="3600" dirty="0" smtClean="0">
                <a:solidFill>
                  <a:srgbClr val="002060"/>
                </a:solidFill>
              </a:rPr>
              <a:t>สำนักงานจัดหางานจังหวัดมหาสารคาม</a:t>
            </a:r>
          </a:p>
          <a:p>
            <a:pPr algn="ctr"/>
            <a:r>
              <a:rPr lang="th-TH" sz="2800" dirty="0" smtClean="0">
                <a:solidFill>
                  <a:srgbClr val="002060"/>
                </a:solidFill>
              </a:rPr>
              <a:t>อาคารศูนย์ราชการกระทรวงแรงงาน 42 หมู่ 10 ตำบล แก่ง</a:t>
            </a:r>
            <a:r>
              <a:rPr lang="th-TH" sz="2800" dirty="0" err="1" smtClean="0">
                <a:solidFill>
                  <a:srgbClr val="002060"/>
                </a:solidFill>
              </a:rPr>
              <a:t>เลิง</a:t>
            </a:r>
            <a:r>
              <a:rPr lang="th-TH" sz="2800" dirty="0" smtClean="0">
                <a:solidFill>
                  <a:srgbClr val="002060"/>
                </a:solidFill>
              </a:rPr>
              <a:t>จาน </a:t>
            </a:r>
          </a:p>
          <a:p>
            <a:pPr algn="ctr"/>
            <a:r>
              <a:rPr lang="th-TH" sz="2800" dirty="0" smtClean="0">
                <a:solidFill>
                  <a:srgbClr val="002060"/>
                </a:solidFill>
              </a:rPr>
              <a:t>อำเภอ เมือง จังหวัดมหาสารคาม 44000</a:t>
            </a:r>
            <a:endParaRPr lang="th-TH" dirty="0">
              <a:solidFill>
                <a:srgbClr val="002060"/>
              </a:solidFill>
            </a:endParaRPr>
          </a:p>
        </p:txBody>
      </p:sp>
      <p:pic>
        <p:nvPicPr>
          <p:cNvPr id="4" name="รูปภาพ 3" descr="ดเปผดเ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2357430"/>
            <a:ext cx="5929354" cy="3286148"/>
          </a:xfrm>
          <a:prstGeom prst="rect">
            <a:avLst/>
          </a:prstGeom>
        </p:spPr>
      </p:pic>
      <p:sp>
        <p:nvSpPr>
          <p:cNvPr id="6" name="ลูกศรโค้งซ้าย 5">
            <a:hlinkClick r:id="rId3" action="ppaction://hlinksldjump"/>
          </p:cNvPr>
          <p:cNvSpPr/>
          <p:nvPr/>
        </p:nvSpPr>
        <p:spPr>
          <a:xfrm>
            <a:off x="357158" y="5857892"/>
            <a:ext cx="571504" cy="57150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 txBox="1">
            <a:spLocks/>
          </p:cNvSpPr>
          <p:nvPr/>
        </p:nvSpPr>
        <p:spPr bwMode="auto">
          <a:xfrm>
            <a:off x="214282" y="285728"/>
            <a:ext cx="8715436" cy="1939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indent="-514350"/>
            <a:r>
              <a:rPr lang="th-TH" sz="4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การจ้างงานผู้เชี่ยวชาญชาวต่างชาติ (การบรรจุบุคคลเดิม)</a:t>
            </a:r>
          </a:p>
        </p:txBody>
      </p:sp>
      <p:pic>
        <p:nvPicPr>
          <p:cNvPr id="8" name="รูปภาพ 7" descr="IMG_208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1785926"/>
            <a:ext cx="3786214" cy="2571768"/>
          </a:xfrm>
          <a:prstGeom prst="rect">
            <a:avLst/>
          </a:prstGeom>
        </p:spPr>
      </p:pic>
      <p:pic>
        <p:nvPicPr>
          <p:cNvPr id="9" name="รูปภาพ 8" descr="IMG_077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24" y="3500438"/>
            <a:ext cx="3786214" cy="2551765"/>
          </a:xfrm>
          <a:prstGeom prst="rect">
            <a:avLst/>
          </a:prstGeom>
        </p:spPr>
      </p:pic>
      <p:pic>
        <p:nvPicPr>
          <p:cNvPr id="10" name="รูปภาพ 9" descr="fcbx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7752" y="1785926"/>
            <a:ext cx="3136778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85804" y="571480"/>
            <a:ext cx="8229600" cy="922337"/>
          </a:xfrm>
        </p:spPr>
        <p:txBody>
          <a:bodyPr/>
          <a:lstStyle/>
          <a:p>
            <a:pPr algn="ctr"/>
            <a:r>
              <a:rPr lang="th-TH" sz="4000" u="sng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ขั้นตอนการดำเนินงานเพื่อจ้างงานชาวต่างชาติรายเดิม</a:t>
            </a:r>
            <a:endParaRPr lang="th-TH" sz="4000" u="sng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285852" y="1385886"/>
            <a:ext cx="6715172" cy="542916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/>
          <a:lstStyle/>
          <a:p>
            <a:pPr algn="ctr">
              <a:buNone/>
            </a:pPr>
            <a:r>
              <a:rPr lang="th-TH" sz="2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กองการเจ้าหน้าที่ทำบันทึกข้อความแจ้งเวียนคำสั่งการจ้างงานชาวต่างชาติ</a:t>
            </a:r>
            <a:endParaRPr lang="en-US" sz="24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endParaRPr lang="th-TH" dirty="0"/>
          </a:p>
        </p:txBody>
      </p:sp>
      <p:sp>
        <p:nvSpPr>
          <p:cNvPr id="7" name="ลูกศรลง 6"/>
          <p:cNvSpPr/>
          <p:nvPr/>
        </p:nvSpPr>
        <p:spPr>
          <a:xfrm>
            <a:off x="4357686" y="2071678"/>
            <a:ext cx="428628" cy="28575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ตัวยึดเนื้อหา 2"/>
          <p:cNvSpPr txBox="1">
            <a:spLocks/>
          </p:cNvSpPr>
          <p:nvPr/>
        </p:nvSpPr>
        <p:spPr bwMode="auto">
          <a:xfrm>
            <a:off x="571472" y="2428868"/>
            <a:ext cx="7858180" cy="571504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กลุ่มงานกิจการต่างประเทศติดต่อประสานงานเพื่อเชิญชาวต่างชาติมาจัดทำสัญญาจ้างงาน</a:t>
            </a:r>
            <a:endParaRPr lang="en-US" sz="2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3600" b="1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ลูกศรลง 8"/>
          <p:cNvSpPr/>
          <p:nvPr/>
        </p:nvSpPr>
        <p:spPr>
          <a:xfrm>
            <a:off x="4357686" y="3071810"/>
            <a:ext cx="428628" cy="28575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ลูกศรลง 9"/>
          <p:cNvSpPr/>
          <p:nvPr/>
        </p:nvSpPr>
        <p:spPr>
          <a:xfrm>
            <a:off x="4357686" y="3929066"/>
            <a:ext cx="428628" cy="28575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ตัวยึดเนื้อหา 2"/>
          <p:cNvSpPr txBox="1">
            <a:spLocks/>
          </p:cNvSpPr>
          <p:nvPr/>
        </p:nvSpPr>
        <p:spPr bwMode="auto">
          <a:xfrm>
            <a:off x="1285852" y="3429000"/>
            <a:ext cx="6715172" cy="428628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การทำสัญญาจ้างงานชาวต่างชาติ</a:t>
            </a:r>
            <a:endParaRPr lang="en-US" sz="2400" b="1" dirty="0" smtClean="0">
              <a:latin typeface="TH SarabunPSK" pitchFamily="34" charset="-34"/>
              <a:cs typeface="TH SarabunPSK" pitchFamily="34" charset="-34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3600" b="1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ตัวยึดเนื้อหา 2"/>
          <p:cNvSpPr txBox="1">
            <a:spLocks/>
          </p:cNvSpPr>
          <p:nvPr/>
        </p:nvSpPr>
        <p:spPr bwMode="auto">
          <a:xfrm>
            <a:off x="1285852" y="4286256"/>
            <a:ext cx="6715172" cy="542916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การขอต่ออายุวีซ่าทำงาน 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Non-Immigrant (B)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3600" b="1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ตัวยึดเนื้อหา 2"/>
          <p:cNvSpPr txBox="1">
            <a:spLocks/>
          </p:cNvSpPr>
          <p:nvPr/>
        </p:nvSpPr>
        <p:spPr bwMode="auto">
          <a:xfrm>
            <a:off x="1285852" y="5214950"/>
            <a:ext cx="6715172" cy="542916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การขอต่ออายุใบอนุญาตทำงาน 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(Work Permit)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3600" b="1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ลูกศรลง 15"/>
          <p:cNvSpPr/>
          <p:nvPr/>
        </p:nvSpPr>
        <p:spPr>
          <a:xfrm>
            <a:off x="4429124" y="4857760"/>
            <a:ext cx="428628" cy="28575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>
          <a:xfrm>
            <a:off x="642910" y="1714488"/>
            <a:ext cx="7772400" cy="1071570"/>
          </a:xfrm>
        </p:spPr>
        <p:txBody>
          <a:bodyPr/>
          <a:lstStyle/>
          <a:p>
            <a:pPr indent="-360000"/>
            <a:r>
              <a:rPr lang="th-TH" sz="3600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1. การเซ็นสัญญาจ้าง </a:t>
            </a:r>
            <a:br>
              <a:rPr lang="th-TH" sz="3600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2400" u="sng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หลักฐาน</a:t>
            </a:r>
            <a:br>
              <a:rPr lang="th-TH" sz="2400" u="sng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</a:br>
            <a:endParaRPr lang="th-TH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 bwMode="auto">
          <a:xfrm>
            <a:off x="214282" y="285728"/>
            <a:ext cx="8715436" cy="1939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indent="-514350"/>
            <a:r>
              <a:rPr lang="th-TH" sz="4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การจ้างงานผู้เชี่ยวชาญชาวต่างชาติ (การบรรจุบุคคลเดิม)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357158" y="2714620"/>
            <a:ext cx="850112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60000">
              <a:buFont typeface="Wingdings" pitchFamily="2" charset="2"/>
              <a:buChar char="Ø"/>
            </a:pPr>
            <a:r>
              <a:rPr lang="th-TH" sz="2400" b="1" dirty="0" smtClean="0">
                <a:solidFill>
                  <a:srgbClr val="6600FF"/>
                </a:solidFill>
                <a:latin typeface="Angsana New" pitchFamily="18" charset="-34"/>
              </a:rPr>
              <a:t> </a:t>
            </a:r>
            <a:r>
              <a:rPr lang="th-TH" b="1" dirty="0" smtClean="0">
                <a:solidFill>
                  <a:srgbClr val="6600FF"/>
                </a:solidFill>
                <a:latin typeface="Angsana New" pitchFamily="18" charset="-34"/>
              </a:rPr>
              <a:t>หนังสือเดินทาง</a:t>
            </a:r>
            <a:r>
              <a:rPr lang="en-US" b="1" dirty="0" smtClean="0">
                <a:solidFill>
                  <a:srgbClr val="6600FF"/>
                </a:solidFill>
                <a:latin typeface="Angsana New" pitchFamily="18" charset="-34"/>
              </a:rPr>
              <a:t> (Passport) </a:t>
            </a:r>
            <a:r>
              <a:rPr lang="th-TH" b="1" dirty="0" smtClean="0">
                <a:solidFill>
                  <a:srgbClr val="6600FF"/>
                </a:solidFill>
                <a:latin typeface="Angsana New" pitchFamily="18" charset="-34"/>
              </a:rPr>
              <a:t>พร้อมสำเนาที่มีลายมือชื่อรับรองจำนวน 2 ฉบับ</a:t>
            </a:r>
          </a:p>
          <a:p>
            <a:pPr indent="-360000">
              <a:buFont typeface="Wingdings" pitchFamily="2" charset="2"/>
              <a:buChar char="Ø"/>
            </a:pPr>
            <a:r>
              <a:rPr lang="th-TH" b="1" dirty="0" smtClean="0">
                <a:solidFill>
                  <a:srgbClr val="6600FF"/>
                </a:solidFill>
                <a:latin typeface="Angsana New" pitchFamily="18" charset="-34"/>
              </a:rPr>
              <a:t> ใบอนุญาตทำงาน</a:t>
            </a:r>
            <a:r>
              <a:rPr lang="en-US" b="1" dirty="0" smtClean="0">
                <a:solidFill>
                  <a:srgbClr val="6600FF"/>
                </a:solidFill>
                <a:latin typeface="Angsana New" pitchFamily="18" charset="-34"/>
              </a:rPr>
              <a:t> (Work Permit) </a:t>
            </a:r>
            <a:r>
              <a:rPr lang="th-TH" b="1" dirty="0" smtClean="0">
                <a:solidFill>
                  <a:srgbClr val="6600FF"/>
                </a:solidFill>
                <a:latin typeface="Angsana New" pitchFamily="18" charset="-34"/>
              </a:rPr>
              <a:t>พร้อมสำเนาที่มีลายมือชื่อรับรองจำนวน 2 ฉบับ</a:t>
            </a:r>
          </a:p>
          <a:p>
            <a:pPr indent="-360000">
              <a:buFont typeface="Wingdings" pitchFamily="2" charset="2"/>
              <a:buChar char="Ø"/>
            </a:pPr>
            <a:r>
              <a:rPr lang="th-TH" b="1" dirty="0" smtClean="0">
                <a:solidFill>
                  <a:srgbClr val="6600FF"/>
                </a:solidFill>
                <a:latin typeface="Angsana New" pitchFamily="18" charset="-34"/>
              </a:rPr>
              <a:t> รูปถ่าย ขนาด 1 นิ้ว หรือ 1.5 นิ้ว จำนวน 4 แผ่น </a:t>
            </a:r>
          </a:p>
          <a:p>
            <a:pPr indent="-360000">
              <a:buFont typeface="Wingdings" pitchFamily="2" charset="2"/>
              <a:buChar char="Ø"/>
            </a:pPr>
            <a:r>
              <a:rPr lang="th-TH" b="1" dirty="0" smtClean="0">
                <a:solidFill>
                  <a:srgbClr val="6600FF"/>
                </a:solidFill>
                <a:latin typeface="Angsana New" pitchFamily="18" charset="-34"/>
              </a:rPr>
              <a:t> </a:t>
            </a:r>
            <a:r>
              <a:rPr lang="en-US" b="1" dirty="0" smtClean="0">
                <a:solidFill>
                  <a:srgbClr val="6600FF"/>
                </a:solidFill>
                <a:latin typeface="Angsana New" pitchFamily="18" charset="-34"/>
              </a:rPr>
              <a:t>TOR</a:t>
            </a:r>
            <a:r>
              <a:rPr lang="th-TH" b="1" dirty="0" smtClean="0">
                <a:solidFill>
                  <a:srgbClr val="6600FF"/>
                </a:solidFill>
                <a:latin typeface="Angsana New" pitchFamily="18" charset="-34"/>
              </a:rPr>
              <a:t> </a:t>
            </a:r>
            <a:r>
              <a:rPr lang="en-US" b="1" dirty="0" smtClean="0">
                <a:solidFill>
                  <a:srgbClr val="6600FF"/>
                </a:solidFill>
                <a:latin typeface="Angsana New" pitchFamily="18" charset="-34"/>
              </a:rPr>
              <a:t>(Term of Reference) </a:t>
            </a:r>
            <a:r>
              <a:rPr lang="th-TH" b="1" dirty="0" smtClean="0">
                <a:solidFill>
                  <a:srgbClr val="6600FF"/>
                </a:solidFill>
                <a:latin typeface="Angsana New" pitchFamily="18" charset="-34"/>
              </a:rPr>
              <a:t>จำนวน 1 ฉบับ</a:t>
            </a:r>
          </a:p>
          <a:p>
            <a:pPr indent="-360000">
              <a:buFont typeface="Wingdings" pitchFamily="2" charset="2"/>
              <a:buChar char="Ø"/>
            </a:pPr>
            <a:r>
              <a:rPr lang="th-TH" b="1" dirty="0" smtClean="0">
                <a:solidFill>
                  <a:srgbClr val="6600FF"/>
                </a:solidFill>
                <a:latin typeface="Angsana New" pitchFamily="18" charset="-34"/>
              </a:rPr>
              <a:t> ใบรับรองแพทย์ฉบับจริง (จากโรงพยาบาลภาครัฐฯเท่านั้น)</a:t>
            </a:r>
          </a:p>
          <a:p>
            <a:pPr indent="-360000">
              <a:buFont typeface="Wingdings" pitchFamily="2" charset="2"/>
              <a:buChar char="Ø"/>
            </a:pPr>
            <a:r>
              <a:rPr lang="th-TH" b="1" dirty="0" smtClean="0">
                <a:solidFill>
                  <a:srgbClr val="6600FF"/>
                </a:solidFill>
                <a:latin typeface="Angsana New" pitchFamily="18" charset="-34"/>
              </a:rPr>
              <a:t> ค่าธรรมเนียมสำหรับการต่ออายุใบอนุญาตทำงาน</a:t>
            </a:r>
          </a:p>
          <a:p>
            <a:pPr indent="-360000">
              <a:buFont typeface="Wingdings" pitchFamily="2" charset="2"/>
              <a:buChar char="Ø"/>
            </a:pPr>
            <a:r>
              <a:rPr lang="th-TH" b="1" dirty="0" smtClean="0">
                <a:solidFill>
                  <a:srgbClr val="6600FF"/>
                </a:solidFill>
                <a:latin typeface="Angsana New" pitchFamily="18" charset="-34"/>
              </a:rPr>
              <a:t> อากรแสตมป์ จำนวน 10 บาท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>
          <a:xfrm>
            <a:off x="722313" y="1857364"/>
            <a:ext cx="7772400" cy="642942"/>
          </a:xfrm>
        </p:spPr>
        <p:txBody>
          <a:bodyPr/>
          <a:lstStyle/>
          <a:p>
            <a:pPr indent="-360000"/>
            <a:r>
              <a:rPr lang="th-TH" sz="3200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3200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2800" dirty="0" smtClean="0">
                <a:solidFill>
                  <a:srgbClr val="6600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br>
              <a:rPr lang="th-TH" sz="2800" dirty="0" smtClean="0">
                <a:solidFill>
                  <a:srgbClr val="6600FF"/>
                </a:solidFill>
                <a:latin typeface="Angsana New" pitchFamily="18" charset="-34"/>
                <a:cs typeface="Angsana New" pitchFamily="18" charset="-34"/>
              </a:rPr>
            </a:br>
            <a:endParaRPr lang="th-TH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 bwMode="auto">
          <a:xfrm>
            <a:off x="214282" y="642918"/>
            <a:ext cx="8786874" cy="122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indent="-514350"/>
            <a:r>
              <a:rPr lang="th-TH" sz="4400" b="1" dirty="0" smtClean="0">
                <a:solidFill>
                  <a:schemeClr val="accent6">
                    <a:lumMod val="75000"/>
                  </a:schemeClr>
                </a:solidFill>
              </a:rPr>
              <a:t>การจ้างงานผู้เชี่ยวชาญชาวต่างชาติ (การบรรจุบุคคลเดิม)</a:t>
            </a:r>
          </a:p>
        </p:txBody>
      </p:sp>
      <p:sp>
        <p:nvSpPr>
          <p:cNvPr id="7" name="ชื่อเรื่อง 4"/>
          <p:cNvSpPr txBox="1">
            <a:spLocks/>
          </p:cNvSpPr>
          <p:nvPr/>
        </p:nvSpPr>
        <p:spPr bwMode="auto">
          <a:xfrm>
            <a:off x="642910" y="1714488"/>
            <a:ext cx="777240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-360000"/>
            <a:r>
              <a:rPr lang="th-TH" sz="3600" b="1" kern="0" cap="all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</a:rPr>
              <a:t>2. การต่ออายุใบอนุญาตทำงาน</a:t>
            </a:r>
            <a:r>
              <a:rPr kumimoji="0" lang="th-TH" sz="36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/>
            </a:r>
            <a:br>
              <a:rPr kumimoji="0" lang="th-TH" sz="36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</a:br>
            <a:r>
              <a:rPr kumimoji="0" lang="th-TH" sz="2400" b="1" i="0" u="sng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>หลักฐาน</a:t>
            </a:r>
            <a:r>
              <a:rPr kumimoji="0" lang="th-TH" sz="36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/>
            </a:r>
            <a:br>
              <a:rPr kumimoji="0" lang="th-TH" sz="36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</a:br>
            <a:r>
              <a:rPr kumimoji="0" lang="th-TH" sz="36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/>
            </a:r>
            <a:br>
              <a:rPr kumimoji="0" lang="th-TH" sz="36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</a:br>
            <a:r>
              <a:rPr kumimoji="0" lang="th-TH" sz="32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/>
            </a:r>
            <a:br>
              <a:rPr kumimoji="0" lang="th-TH" sz="32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</a:br>
            <a:r>
              <a:rPr kumimoji="0" lang="th-TH" sz="32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/>
            </a:r>
            <a:br>
              <a:rPr kumimoji="0" lang="th-TH" sz="32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</a:br>
            <a:r>
              <a:rPr kumimoji="0" lang="th-TH" sz="2800" b="1" i="0" u="none" strike="noStrike" kern="0" cap="all" spc="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> </a:t>
            </a:r>
            <a:br>
              <a:rPr kumimoji="0" lang="th-TH" sz="2800" b="1" i="0" u="none" strike="noStrike" kern="0" cap="all" spc="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</a:br>
            <a:endParaRPr kumimoji="0" lang="th-TH" sz="2800" b="1" i="0" u="none" strike="noStrike" kern="0" cap="all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357158" y="2643183"/>
            <a:ext cx="85011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60000">
              <a:buFont typeface="Wingdings" pitchFamily="2" charset="2"/>
              <a:buChar char="Ø"/>
            </a:pPr>
            <a:r>
              <a:rPr lang="th-TH" sz="2400" b="1" dirty="0" smtClean="0">
                <a:solidFill>
                  <a:srgbClr val="6600FF"/>
                </a:solidFill>
                <a:latin typeface="Angsana New" pitchFamily="18" charset="-34"/>
              </a:rPr>
              <a:t>  แบบคำขอต่ออายุใบอนุญาตทำงาน (</a:t>
            </a:r>
            <a:r>
              <a:rPr lang="th-TH" sz="2400" b="1" dirty="0" err="1" smtClean="0">
                <a:solidFill>
                  <a:srgbClr val="6600FF"/>
                </a:solidFill>
                <a:latin typeface="Angsana New" pitchFamily="18" charset="-34"/>
              </a:rPr>
              <a:t>ตท.</a:t>
            </a:r>
            <a:r>
              <a:rPr lang="th-TH" sz="2400" b="1" dirty="0" smtClean="0">
                <a:solidFill>
                  <a:srgbClr val="6600FF"/>
                </a:solidFill>
                <a:latin typeface="Angsana New" pitchFamily="18" charset="-34"/>
              </a:rPr>
              <a:t> 5)</a:t>
            </a:r>
          </a:p>
          <a:p>
            <a:pPr indent="-360000">
              <a:buFont typeface="Wingdings" pitchFamily="2" charset="2"/>
              <a:buChar char="Ø"/>
            </a:pPr>
            <a:r>
              <a:rPr lang="th-TH" sz="2400" b="1" dirty="0" smtClean="0">
                <a:solidFill>
                  <a:srgbClr val="6600FF"/>
                </a:solidFill>
                <a:latin typeface="Angsana New" pitchFamily="18" charset="-34"/>
              </a:rPr>
              <a:t> ใบอนุญาตทำงาน (</a:t>
            </a:r>
            <a:r>
              <a:rPr lang="en-US" sz="2400" b="1" dirty="0" smtClean="0">
                <a:solidFill>
                  <a:srgbClr val="6600FF"/>
                </a:solidFill>
                <a:latin typeface="Angsana New" pitchFamily="18" charset="-34"/>
              </a:rPr>
              <a:t>Work Permit</a:t>
            </a:r>
            <a:r>
              <a:rPr lang="th-TH" sz="2400" b="1" dirty="0" smtClean="0">
                <a:solidFill>
                  <a:srgbClr val="6600FF"/>
                </a:solidFill>
                <a:latin typeface="Angsana New" pitchFamily="18" charset="-34"/>
              </a:rPr>
              <a:t>)พร้อมสำเนา ที่มีลายมือชื่อรับรอง</a:t>
            </a:r>
          </a:p>
          <a:p>
            <a:pPr indent="-360000">
              <a:buFont typeface="Wingdings" pitchFamily="2" charset="2"/>
              <a:buChar char="Ø"/>
            </a:pPr>
            <a:r>
              <a:rPr lang="th-TH" sz="2400" b="1" dirty="0" smtClean="0">
                <a:solidFill>
                  <a:srgbClr val="6600FF"/>
                </a:solidFill>
                <a:latin typeface="Angsana New" pitchFamily="18" charset="-34"/>
              </a:rPr>
              <a:t>  สำเนาหนังสือเดินทาง</a:t>
            </a:r>
            <a:r>
              <a:rPr lang="en-US" sz="2400" b="1" dirty="0" smtClean="0">
                <a:solidFill>
                  <a:srgbClr val="6600FF"/>
                </a:solidFill>
                <a:latin typeface="Angsana New" pitchFamily="18" charset="-34"/>
              </a:rPr>
              <a:t> (Passport) </a:t>
            </a:r>
            <a:r>
              <a:rPr lang="th-TH" sz="2400" b="1" dirty="0" smtClean="0">
                <a:solidFill>
                  <a:srgbClr val="6600FF"/>
                </a:solidFill>
                <a:latin typeface="Angsana New" pitchFamily="18" charset="-34"/>
              </a:rPr>
              <a:t>ที่มีลายมือชื่อรับรอง</a:t>
            </a:r>
          </a:p>
          <a:p>
            <a:pPr indent="-360000">
              <a:buFont typeface="Wingdings" pitchFamily="2" charset="2"/>
              <a:buChar char="Ø"/>
            </a:pPr>
            <a:r>
              <a:rPr lang="th-TH" sz="2400" b="1" dirty="0" smtClean="0">
                <a:solidFill>
                  <a:srgbClr val="6600FF"/>
                </a:solidFill>
                <a:latin typeface="Angsana New" pitchFamily="18" charset="-34"/>
              </a:rPr>
              <a:t>  ใบรับรองแพทย์ฉบับจริง</a:t>
            </a:r>
          </a:p>
          <a:p>
            <a:pPr indent="-3600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6600FF"/>
                </a:solidFill>
                <a:latin typeface="Angsana New" pitchFamily="18" charset="-34"/>
              </a:rPr>
              <a:t>  TOR</a:t>
            </a:r>
            <a:r>
              <a:rPr lang="th-TH" sz="2400" b="1" dirty="0" smtClean="0">
                <a:solidFill>
                  <a:srgbClr val="6600FF"/>
                </a:solidFill>
                <a:latin typeface="Angsana New" pitchFamily="18" charset="-34"/>
              </a:rPr>
              <a:t> </a:t>
            </a:r>
            <a:r>
              <a:rPr lang="en-US" sz="2400" b="1" dirty="0" smtClean="0">
                <a:solidFill>
                  <a:srgbClr val="6600FF"/>
                </a:solidFill>
                <a:latin typeface="Angsana New" pitchFamily="18" charset="-34"/>
              </a:rPr>
              <a:t>(Term of Reference)</a:t>
            </a:r>
            <a:r>
              <a:rPr lang="th-TH" sz="2400" b="1" dirty="0" smtClean="0">
                <a:solidFill>
                  <a:srgbClr val="6600FF"/>
                </a:solidFill>
                <a:latin typeface="Angsana New" pitchFamily="18" charset="-34"/>
              </a:rPr>
              <a:t> </a:t>
            </a:r>
          </a:p>
          <a:p>
            <a:pPr indent="-360000">
              <a:buFont typeface="Wingdings" pitchFamily="2" charset="2"/>
              <a:buChar char="Ø"/>
            </a:pPr>
            <a:r>
              <a:rPr lang="th-TH" sz="2400" b="1" dirty="0" smtClean="0">
                <a:solidFill>
                  <a:srgbClr val="6600FF"/>
                </a:solidFill>
                <a:latin typeface="Angsana New" pitchFamily="18" charset="-34"/>
              </a:rPr>
              <a:t> หนังสือมอบอำนาจ ติดอากรแสตมป์ จำนวน 10 บาท</a:t>
            </a:r>
          </a:p>
          <a:p>
            <a:pPr indent="-360000">
              <a:buFont typeface="Wingdings" pitchFamily="2" charset="2"/>
              <a:buChar char="Ø"/>
            </a:pPr>
            <a:r>
              <a:rPr lang="th-TH" sz="2400" b="1" dirty="0" smtClean="0">
                <a:solidFill>
                  <a:srgbClr val="6600FF"/>
                </a:solidFill>
                <a:latin typeface="Angsana New" pitchFamily="18" charset="-34"/>
              </a:rPr>
              <a:t>  ค่าธรรมเนียมการต่ออายุใบอนุญาตทำงาน </a:t>
            </a:r>
          </a:p>
          <a:p>
            <a:pPr indent="-360000">
              <a:buFont typeface="Wingdings" pitchFamily="2" charset="2"/>
              <a:buChar char="Ø"/>
            </a:pPr>
            <a:r>
              <a:rPr lang="th-TH" sz="2400" b="1" dirty="0" smtClean="0">
                <a:solidFill>
                  <a:srgbClr val="6600FF"/>
                </a:solidFill>
                <a:latin typeface="Angsana New" pitchFamily="18" charset="-34"/>
              </a:rPr>
              <a:t>  แบบหนังสือรับรองการจ้าง</a:t>
            </a:r>
          </a:p>
          <a:p>
            <a:pPr indent="-360000">
              <a:buFont typeface="Wingdings" pitchFamily="2" charset="2"/>
              <a:buChar char="Ø"/>
            </a:pPr>
            <a:r>
              <a:rPr lang="th-TH" sz="2400" b="1" dirty="0" smtClean="0">
                <a:solidFill>
                  <a:srgbClr val="6600FF"/>
                </a:solidFill>
                <a:latin typeface="Angsana New" pitchFamily="18" charset="-34"/>
              </a:rPr>
              <a:t>  หนังสือนำจากมหาวิทยาลัย</a:t>
            </a:r>
          </a:p>
          <a:p>
            <a:pPr indent="-360000">
              <a:buFont typeface="Wingdings" pitchFamily="2" charset="2"/>
              <a:buChar char="Ø"/>
            </a:pPr>
            <a:r>
              <a:rPr lang="th-TH" sz="2400" b="1" dirty="0" smtClean="0">
                <a:solidFill>
                  <a:srgbClr val="6600FF"/>
                </a:solidFill>
                <a:latin typeface="Angsana New" pitchFamily="18" charset="-34"/>
              </a:rPr>
              <a:t>  สำเนาสัญญาจ้าง</a:t>
            </a:r>
            <a:endParaRPr lang="th-TH" b="1" dirty="0" smtClean="0">
              <a:solidFill>
                <a:srgbClr val="6600FF"/>
              </a:solidFill>
              <a:latin typeface="Angsana New" pitchFamily="18" charset="-34"/>
            </a:endParaRPr>
          </a:p>
        </p:txBody>
      </p:sp>
      <p:sp>
        <p:nvSpPr>
          <p:cNvPr id="11" name="ปุ่มปฏิบัติการ: ข้อมูล 10">
            <a:hlinkClick r:id="" action="ppaction://noaction" highlightClick="1"/>
          </p:cNvPr>
          <p:cNvSpPr/>
          <p:nvPr/>
        </p:nvSpPr>
        <p:spPr>
          <a:xfrm>
            <a:off x="4572000" y="4929198"/>
            <a:ext cx="357190" cy="285752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>
          <a:xfrm>
            <a:off x="722313" y="1857364"/>
            <a:ext cx="7772400" cy="642942"/>
          </a:xfrm>
        </p:spPr>
        <p:txBody>
          <a:bodyPr/>
          <a:lstStyle/>
          <a:p>
            <a:pPr indent="-360000"/>
            <a:r>
              <a:rPr lang="th-TH" sz="3200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3200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2800" dirty="0" smtClean="0">
                <a:solidFill>
                  <a:srgbClr val="6600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br>
              <a:rPr lang="th-TH" sz="2800" dirty="0" smtClean="0">
                <a:solidFill>
                  <a:srgbClr val="6600FF"/>
                </a:solidFill>
                <a:latin typeface="Angsana New" pitchFamily="18" charset="-34"/>
                <a:cs typeface="Angsana New" pitchFamily="18" charset="-34"/>
              </a:rPr>
            </a:br>
            <a:endParaRPr lang="th-TH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 bwMode="auto">
          <a:xfrm>
            <a:off x="214282" y="642918"/>
            <a:ext cx="8786874" cy="122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indent="-514350"/>
            <a:r>
              <a:rPr lang="th-TH" sz="4400" b="1" dirty="0" smtClean="0">
                <a:solidFill>
                  <a:schemeClr val="accent6">
                    <a:lumMod val="75000"/>
                  </a:schemeClr>
                </a:solidFill>
              </a:rPr>
              <a:t>การจ้างงานผู้เชี่ยวชาญชาวต่างชาติ (การบรรจุบุคคลเดิม)</a:t>
            </a:r>
          </a:p>
        </p:txBody>
      </p:sp>
      <p:sp>
        <p:nvSpPr>
          <p:cNvPr id="7" name="ชื่อเรื่อง 4"/>
          <p:cNvSpPr txBox="1">
            <a:spLocks/>
          </p:cNvSpPr>
          <p:nvPr/>
        </p:nvSpPr>
        <p:spPr bwMode="auto">
          <a:xfrm>
            <a:off x="642910" y="1714488"/>
            <a:ext cx="777240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-360000"/>
            <a:r>
              <a:rPr lang="th-TH" sz="3600" b="1" kern="0" cap="all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</a:rPr>
              <a:t>3. การต่ออายุวีซ่าทำงาน</a:t>
            </a:r>
            <a:r>
              <a:rPr kumimoji="0" lang="th-TH" sz="36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/>
            </a:r>
            <a:br>
              <a:rPr kumimoji="0" lang="th-TH" sz="36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</a:br>
            <a:r>
              <a:rPr kumimoji="0" lang="th-TH" sz="2400" b="1" i="0" u="sng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>หลักฐาน</a:t>
            </a:r>
            <a:r>
              <a:rPr kumimoji="0" lang="th-TH" sz="36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/>
            </a:r>
            <a:br>
              <a:rPr kumimoji="0" lang="th-TH" sz="36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</a:br>
            <a:r>
              <a:rPr kumimoji="0" lang="th-TH" sz="36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/>
            </a:r>
            <a:br>
              <a:rPr kumimoji="0" lang="th-TH" sz="36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</a:br>
            <a:r>
              <a:rPr kumimoji="0" lang="th-TH" sz="32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/>
            </a:r>
            <a:br>
              <a:rPr kumimoji="0" lang="th-TH" sz="32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</a:br>
            <a:r>
              <a:rPr kumimoji="0" lang="th-TH" sz="32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/>
            </a:r>
            <a:br>
              <a:rPr kumimoji="0" lang="th-TH" sz="32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</a:br>
            <a:r>
              <a:rPr kumimoji="0" lang="th-TH" sz="2800" b="1" i="0" u="none" strike="noStrike" kern="0" cap="all" spc="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> </a:t>
            </a:r>
            <a:br>
              <a:rPr kumimoji="0" lang="th-TH" sz="2800" b="1" i="0" u="none" strike="noStrike" kern="0" cap="all" spc="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</a:br>
            <a:endParaRPr kumimoji="0" lang="th-TH" sz="2800" b="1" i="0" u="none" strike="noStrike" kern="0" cap="all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357158" y="2643183"/>
            <a:ext cx="850112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60000">
              <a:buFont typeface="Wingdings" pitchFamily="2" charset="2"/>
              <a:buChar char="Ø"/>
            </a:pPr>
            <a:r>
              <a:rPr lang="th-TH" sz="2400" b="1" dirty="0" smtClean="0">
                <a:solidFill>
                  <a:srgbClr val="6600FF"/>
                </a:solidFill>
                <a:latin typeface="Angsana New" pitchFamily="18" charset="-34"/>
              </a:rPr>
              <a:t> แบบคำขออนุญาตเพื่ออยู่ในราชอาณาจักรเป็นการชั่วคราวต่อไป (ตม. 7)</a:t>
            </a:r>
          </a:p>
          <a:p>
            <a:pPr indent="-360000">
              <a:buFont typeface="Wingdings" pitchFamily="2" charset="2"/>
              <a:buChar char="Ø"/>
            </a:pPr>
            <a:r>
              <a:rPr lang="th-TH" sz="2400" b="1" dirty="0" smtClean="0">
                <a:solidFill>
                  <a:srgbClr val="6600FF"/>
                </a:solidFill>
                <a:latin typeface="Angsana New" pitchFamily="18" charset="-34"/>
              </a:rPr>
              <a:t> หนังสือเดินทาง</a:t>
            </a:r>
            <a:r>
              <a:rPr lang="en-US" sz="2400" b="1" dirty="0" smtClean="0">
                <a:solidFill>
                  <a:srgbClr val="6600FF"/>
                </a:solidFill>
                <a:latin typeface="Angsana New" pitchFamily="18" charset="-34"/>
              </a:rPr>
              <a:t> (Passport) </a:t>
            </a:r>
            <a:r>
              <a:rPr lang="th-TH" sz="2400" b="1" dirty="0" smtClean="0">
                <a:solidFill>
                  <a:srgbClr val="6600FF"/>
                </a:solidFill>
                <a:latin typeface="Angsana New" pitchFamily="18" charset="-34"/>
              </a:rPr>
              <a:t>พร้อมสำเนาที่มีลายมือชื่อรับรอง</a:t>
            </a:r>
          </a:p>
          <a:p>
            <a:pPr indent="-360000">
              <a:buFont typeface="Wingdings" pitchFamily="2" charset="2"/>
              <a:buChar char="Ø"/>
            </a:pPr>
            <a:r>
              <a:rPr lang="th-TH" sz="2400" b="1" dirty="0" smtClean="0">
                <a:solidFill>
                  <a:srgbClr val="6600FF"/>
                </a:solidFill>
                <a:latin typeface="Angsana New" pitchFamily="18" charset="-34"/>
              </a:rPr>
              <a:t> ใบอนุญาตทำงาน</a:t>
            </a:r>
            <a:r>
              <a:rPr lang="en-US" sz="2400" b="1" dirty="0" smtClean="0">
                <a:solidFill>
                  <a:srgbClr val="6600FF"/>
                </a:solidFill>
                <a:latin typeface="Angsana New" pitchFamily="18" charset="-34"/>
              </a:rPr>
              <a:t> (Work Permit) </a:t>
            </a:r>
            <a:r>
              <a:rPr lang="th-TH" sz="2400" b="1" dirty="0" smtClean="0">
                <a:solidFill>
                  <a:srgbClr val="6600FF"/>
                </a:solidFill>
                <a:latin typeface="Angsana New" pitchFamily="18" charset="-34"/>
              </a:rPr>
              <a:t>พร้อมสำเนาที่มีลายมือชื่อรับรอง</a:t>
            </a:r>
          </a:p>
          <a:p>
            <a:pPr indent="-360000">
              <a:buFont typeface="Wingdings" pitchFamily="2" charset="2"/>
              <a:buChar char="Ø"/>
            </a:pPr>
            <a:r>
              <a:rPr lang="th-TH" sz="2400" b="1" dirty="0" smtClean="0">
                <a:solidFill>
                  <a:srgbClr val="6600FF"/>
                </a:solidFill>
                <a:latin typeface="Angsana New" pitchFamily="18" charset="-34"/>
              </a:rPr>
              <a:t> รูปถ่ายสีขนาด 4 </a:t>
            </a:r>
            <a:r>
              <a:rPr lang="en-US" sz="2400" b="1" dirty="0" smtClean="0">
                <a:solidFill>
                  <a:srgbClr val="6600FF"/>
                </a:solidFill>
                <a:latin typeface="Angsana New" pitchFamily="18" charset="-34"/>
              </a:rPr>
              <a:t>x 6 </a:t>
            </a:r>
            <a:r>
              <a:rPr lang="th-TH" sz="2400" b="1" dirty="0" smtClean="0">
                <a:solidFill>
                  <a:srgbClr val="6600FF"/>
                </a:solidFill>
                <a:latin typeface="Angsana New" pitchFamily="18" charset="-34"/>
              </a:rPr>
              <a:t> ซม</a:t>
            </a:r>
            <a:r>
              <a:rPr lang="en-US" sz="2400" b="1" dirty="0" smtClean="0">
                <a:solidFill>
                  <a:srgbClr val="6600FF"/>
                </a:solidFill>
                <a:latin typeface="Angsana New" pitchFamily="18" charset="-34"/>
              </a:rPr>
              <a:t>.</a:t>
            </a:r>
            <a:r>
              <a:rPr lang="th-TH" sz="2400" b="1" dirty="0" smtClean="0">
                <a:solidFill>
                  <a:srgbClr val="6600FF"/>
                </a:solidFill>
                <a:latin typeface="Angsana New" pitchFamily="18" charset="-34"/>
              </a:rPr>
              <a:t> </a:t>
            </a:r>
          </a:p>
          <a:p>
            <a:pPr indent="-360000">
              <a:buFont typeface="Wingdings" pitchFamily="2" charset="2"/>
              <a:buChar char="Ø"/>
            </a:pPr>
            <a:r>
              <a:rPr lang="th-TH" sz="2400" b="1" dirty="0" smtClean="0">
                <a:solidFill>
                  <a:srgbClr val="6600FF"/>
                </a:solidFill>
                <a:latin typeface="Angsana New" pitchFamily="18" charset="-34"/>
              </a:rPr>
              <a:t> ค่าธรรมเนียม 1,900 บาท</a:t>
            </a:r>
          </a:p>
          <a:p>
            <a:pPr indent="-360000">
              <a:buFont typeface="Wingdings" pitchFamily="2" charset="2"/>
              <a:buChar char="Ø"/>
            </a:pPr>
            <a:r>
              <a:rPr lang="th-TH" sz="2400" b="1" dirty="0" smtClean="0">
                <a:solidFill>
                  <a:srgbClr val="6600FF"/>
                </a:solidFill>
                <a:latin typeface="Angsana New" pitchFamily="18" charset="-34"/>
              </a:rPr>
              <a:t> แบบหนังสือรับรองการจ้าง</a:t>
            </a:r>
          </a:p>
          <a:p>
            <a:pPr indent="-360000">
              <a:buFont typeface="Wingdings" pitchFamily="2" charset="2"/>
              <a:buChar char="Ø"/>
            </a:pPr>
            <a:r>
              <a:rPr lang="th-TH" sz="2400" b="1" dirty="0" smtClean="0">
                <a:solidFill>
                  <a:srgbClr val="6600FF"/>
                </a:solidFill>
                <a:latin typeface="Angsana New" pitchFamily="18" charset="-34"/>
              </a:rPr>
              <a:t> หนังสือนำจากมหาวิทยาลัย</a:t>
            </a:r>
          </a:p>
          <a:p>
            <a:pPr indent="-360000">
              <a:buFont typeface="Wingdings" pitchFamily="2" charset="2"/>
              <a:buChar char="Ø"/>
            </a:pPr>
            <a:r>
              <a:rPr lang="th-TH" sz="2400" b="1" dirty="0" smtClean="0">
                <a:solidFill>
                  <a:srgbClr val="6600FF"/>
                </a:solidFill>
                <a:latin typeface="Angsana New" pitchFamily="18" charset="-34"/>
              </a:rPr>
              <a:t> สำเนาสัญญาจ้าง</a:t>
            </a:r>
          </a:p>
          <a:p>
            <a:pPr indent="-360000">
              <a:buFont typeface="Wingdings" pitchFamily="2" charset="2"/>
              <a:buChar char="Ø"/>
            </a:pPr>
            <a:r>
              <a:rPr lang="th-TH" sz="2400" b="1" dirty="0" smtClean="0">
                <a:solidFill>
                  <a:srgbClr val="6600FF"/>
                </a:solidFill>
                <a:latin typeface="Angsana New" pitchFamily="18" charset="-34"/>
              </a:rPr>
              <a:t>หนังสือรับรองที่อยู่</a:t>
            </a:r>
            <a:endParaRPr lang="en-US" sz="2400" b="1" dirty="0" smtClean="0">
              <a:solidFill>
                <a:srgbClr val="6600FF"/>
              </a:solidFill>
              <a:latin typeface="Angsana New" pitchFamily="18" charset="-34"/>
            </a:endParaRPr>
          </a:p>
          <a:p>
            <a:pPr indent="-360000"/>
            <a:endParaRPr lang="th-TH" b="1" dirty="0" smtClean="0">
              <a:solidFill>
                <a:srgbClr val="6600FF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>
          <a:xfrm>
            <a:off x="722313" y="1857364"/>
            <a:ext cx="7772400" cy="642942"/>
          </a:xfrm>
        </p:spPr>
        <p:txBody>
          <a:bodyPr/>
          <a:lstStyle/>
          <a:p>
            <a:pPr indent="-360000"/>
            <a:r>
              <a:rPr lang="th-TH" sz="3200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3200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2800" dirty="0" smtClean="0">
                <a:solidFill>
                  <a:srgbClr val="6600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br>
              <a:rPr lang="th-TH" sz="2800" dirty="0" smtClean="0">
                <a:solidFill>
                  <a:srgbClr val="6600FF"/>
                </a:solidFill>
                <a:latin typeface="Angsana New" pitchFamily="18" charset="-34"/>
                <a:cs typeface="Angsana New" pitchFamily="18" charset="-34"/>
              </a:rPr>
            </a:br>
            <a:endParaRPr lang="th-TH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 bwMode="auto">
          <a:xfrm>
            <a:off x="357126" y="357166"/>
            <a:ext cx="8786874" cy="122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indent="-514350"/>
            <a:r>
              <a:rPr lang="th-TH" sz="4400" b="1" dirty="0" smtClean="0">
                <a:solidFill>
                  <a:schemeClr val="accent6">
                    <a:lumMod val="75000"/>
                  </a:schemeClr>
                </a:solidFill>
              </a:rPr>
              <a:t>การจ้างงานผู้เชี่ยวชาญชาวต่างชาติ (การบรรจุบุคคลใหม่)</a:t>
            </a:r>
          </a:p>
        </p:txBody>
      </p:sp>
      <p:sp>
        <p:nvSpPr>
          <p:cNvPr id="7" name="ชื่อเรื่อง 4"/>
          <p:cNvSpPr txBox="1">
            <a:spLocks/>
          </p:cNvSpPr>
          <p:nvPr/>
        </p:nvSpPr>
        <p:spPr bwMode="auto">
          <a:xfrm>
            <a:off x="642910" y="1285860"/>
            <a:ext cx="777240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-360000"/>
            <a:r>
              <a:rPr lang="th-TH" sz="3600" b="1" kern="0" cap="all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ea typeface="+mj-ea"/>
              </a:rPr>
              <a:t>4. การขึ้นทะเบียนผู้ประกันตน</a:t>
            </a:r>
            <a:endParaRPr kumimoji="0" lang="th-TH" sz="3600" b="1" i="0" strike="noStrike" kern="0" cap="all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ngsana New" pitchFamily="18" charset="-34"/>
              <a:ea typeface="+mj-ea"/>
              <a:cs typeface="Angsana New" pitchFamily="18" charset="-34"/>
            </a:endParaRPr>
          </a:p>
          <a:p>
            <a:pPr lvl="0" indent="-360000"/>
            <a:r>
              <a:rPr kumimoji="0" lang="th-TH" sz="2400" b="1" i="0" u="sng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>หลักฐาน</a:t>
            </a:r>
            <a:r>
              <a:rPr kumimoji="0" lang="th-TH" sz="36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/>
            </a:r>
            <a:br>
              <a:rPr kumimoji="0" lang="th-TH" sz="36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</a:br>
            <a:r>
              <a:rPr kumimoji="0" lang="th-TH" sz="36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/>
            </a:r>
            <a:br>
              <a:rPr kumimoji="0" lang="th-TH" sz="36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</a:br>
            <a:r>
              <a:rPr kumimoji="0" lang="th-TH" sz="32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/>
            </a:r>
            <a:br>
              <a:rPr kumimoji="0" lang="th-TH" sz="32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</a:br>
            <a:endParaRPr kumimoji="0" lang="th-TH" sz="3200" b="1" i="0" u="none" strike="noStrike" kern="0" cap="all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ngsana New" pitchFamily="18" charset="-34"/>
              <a:ea typeface="+mj-ea"/>
              <a:cs typeface="Angsana New" pitchFamily="18" charset="-34"/>
            </a:endParaRPr>
          </a:p>
          <a:p>
            <a:pPr lvl="0" indent="-360000"/>
            <a:r>
              <a:rPr lang="th-TH" b="1" kern="0" cap="all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ea typeface="+mj-ea"/>
              </a:rPr>
              <a:t>เมื่อผู้เชี่ยวชาญฯ จะได้รับบัตรประกันสังคมส่งเงินสบทบครบสามเดือน</a:t>
            </a:r>
          </a:p>
          <a:p>
            <a:pPr lvl="0" indent="-360000"/>
            <a:r>
              <a:rPr kumimoji="0" lang="th-TH" sz="32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/>
            </a:r>
            <a:br>
              <a:rPr kumimoji="0" lang="th-TH" sz="32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</a:br>
            <a:r>
              <a:rPr kumimoji="0" lang="th-TH" sz="2800" b="1" i="0" u="none" strike="noStrike" kern="0" cap="all" spc="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> </a:t>
            </a:r>
            <a:br>
              <a:rPr kumimoji="0" lang="th-TH" sz="2800" b="1" i="0" u="none" strike="noStrike" kern="0" cap="all" spc="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</a:br>
            <a:endParaRPr kumimoji="0" lang="th-TH" sz="2800" b="1" i="0" u="none" strike="noStrike" kern="0" cap="all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85720" y="2285992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60000">
              <a:buFont typeface="Wingdings" pitchFamily="2" charset="2"/>
              <a:buChar char="Ø"/>
            </a:pPr>
            <a:r>
              <a:rPr lang="th-TH" sz="2400" b="1" dirty="0" smtClean="0">
                <a:solidFill>
                  <a:srgbClr val="6600FF"/>
                </a:solidFill>
                <a:latin typeface="Angsana New" pitchFamily="18" charset="-34"/>
              </a:rPr>
              <a:t> แบบขึ้นทะเบียนผู้ประกันตน  </a:t>
            </a:r>
            <a:r>
              <a:rPr lang="th-TH" sz="2400" b="1" dirty="0" err="1" smtClean="0">
                <a:solidFill>
                  <a:srgbClr val="6600FF"/>
                </a:solidFill>
                <a:latin typeface="Angsana New" pitchFamily="18" charset="-34"/>
              </a:rPr>
              <a:t>สปส.</a:t>
            </a:r>
            <a:r>
              <a:rPr lang="th-TH" sz="2400" b="1" dirty="0" smtClean="0">
                <a:solidFill>
                  <a:srgbClr val="6600FF"/>
                </a:solidFill>
                <a:latin typeface="Angsana New" pitchFamily="18" charset="-34"/>
              </a:rPr>
              <a:t> 1-03</a:t>
            </a:r>
          </a:p>
          <a:p>
            <a:pPr indent="-360000">
              <a:buFont typeface="Wingdings" pitchFamily="2" charset="2"/>
              <a:buChar char="Ø"/>
            </a:pPr>
            <a:r>
              <a:rPr lang="th-TH" sz="2400" b="1" dirty="0" smtClean="0">
                <a:solidFill>
                  <a:srgbClr val="6600FF"/>
                </a:solidFill>
                <a:latin typeface="Angsana New" pitchFamily="18" charset="-34"/>
              </a:rPr>
              <a:t> สำเนาหนังสือเดินทางพร้อมรายมือชื่อรับรอง</a:t>
            </a:r>
          </a:p>
          <a:p>
            <a:pPr indent="-360000">
              <a:buFont typeface="Wingdings" pitchFamily="2" charset="2"/>
              <a:buChar char="Ø"/>
            </a:pPr>
            <a:r>
              <a:rPr lang="th-TH" sz="2400" b="1" dirty="0" smtClean="0">
                <a:solidFill>
                  <a:srgbClr val="6600FF"/>
                </a:solidFill>
                <a:latin typeface="Angsana New" pitchFamily="18" charset="-34"/>
              </a:rPr>
              <a:t> สำเนาใบอนุญาตทำงานพร้อมลายมือชื่อรับรอง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922337"/>
          </a:xfrm>
        </p:spPr>
        <p:txBody>
          <a:bodyPr/>
          <a:lstStyle/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ขั้นตอนการดำเนินงานเพื่อจ้างงานชาวต่างชาติรายใหม่</a:t>
            </a:r>
            <a:endParaRPr lang="th-TH" sz="4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214414" y="1385886"/>
            <a:ext cx="6715172" cy="542916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/>
          <a:lstStyle/>
          <a:p>
            <a:pPr algn="ctr">
              <a:buNone/>
            </a:pPr>
            <a:r>
              <a:rPr lang="th-TH" sz="2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กองการเจ้าหน้าที่ทำบันทึกข้อความแจ้งเวียนคำสั่งการจ้างงานชาวต่างชาติ</a:t>
            </a:r>
            <a:endParaRPr lang="en-US" sz="24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endParaRPr lang="th-TH" dirty="0"/>
          </a:p>
        </p:txBody>
      </p:sp>
      <p:sp>
        <p:nvSpPr>
          <p:cNvPr id="7" name="ลูกศรลง 6"/>
          <p:cNvSpPr/>
          <p:nvPr/>
        </p:nvSpPr>
        <p:spPr>
          <a:xfrm>
            <a:off x="4357686" y="2071678"/>
            <a:ext cx="42862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ตัวยึดเนื้อหา 2"/>
          <p:cNvSpPr txBox="1">
            <a:spLocks/>
          </p:cNvSpPr>
          <p:nvPr/>
        </p:nvSpPr>
        <p:spPr bwMode="auto">
          <a:xfrm>
            <a:off x="500034" y="2428868"/>
            <a:ext cx="7858180" cy="571504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กลุ่มงานกิจการต่างประเทศติดต่อประสานงานเพื่อเชิญชาวต่างชาติมาจัดทำสัญญาจ้างงาน</a:t>
            </a:r>
            <a:endParaRPr lang="en-US" sz="2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3600" b="1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ลูกศรลง 8"/>
          <p:cNvSpPr/>
          <p:nvPr/>
        </p:nvSpPr>
        <p:spPr>
          <a:xfrm>
            <a:off x="2214546" y="3071810"/>
            <a:ext cx="42862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ลูกศรลง 9"/>
          <p:cNvSpPr/>
          <p:nvPr/>
        </p:nvSpPr>
        <p:spPr>
          <a:xfrm>
            <a:off x="6357950" y="3071810"/>
            <a:ext cx="42862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ตัวยึดเนื้อหา 2"/>
          <p:cNvSpPr txBox="1">
            <a:spLocks/>
          </p:cNvSpPr>
          <p:nvPr/>
        </p:nvSpPr>
        <p:spPr bwMode="auto">
          <a:xfrm>
            <a:off x="571472" y="3571876"/>
            <a:ext cx="3857652" cy="2286016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ในกรณีที่ชาวต่างชาติอยู่นอกประเทศไทย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การขอตรวจลงตราวีซ่าทำงาน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การทำสัญญาจ้างงานชาวต่างชาติ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การขอมีใบอนุญาตทำงาน 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การขึ้นทะเบียนผู้ประกันตน 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2400" dirty="0" smtClean="0">
                <a:latin typeface="TH SarabunPSK" pitchFamily="34" charset="-34"/>
                <a:cs typeface="TH SarabunPSK" pitchFamily="34" charset="-34"/>
              </a:rPr>
            </a:b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</a:pP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 marL="342900" indent="-342900">
              <a:spcBef>
                <a:spcPct val="20000"/>
              </a:spcBef>
            </a:pPr>
            <a:endParaRPr lang="en-US" sz="2400" b="1" dirty="0" smtClean="0">
              <a:latin typeface="TH SarabunPSK" pitchFamily="34" charset="-34"/>
              <a:cs typeface="TH SarabunPSK" pitchFamily="34" charset="-34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3600" b="1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ตัวยึดเนื้อหา 2"/>
          <p:cNvSpPr txBox="1">
            <a:spLocks/>
          </p:cNvSpPr>
          <p:nvPr/>
        </p:nvSpPr>
        <p:spPr bwMode="auto">
          <a:xfrm>
            <a:off x="4714876" y="3571876"/>
            <a:ext cx="3714776" cy="2286016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ในกรณีที่ชาวต่างชาติอยู่ในประเทศไทย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การทำสัญญาจ้างงานชาวต่างชาติ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การขอตรวจลงตราวีซ่าทำงาน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การขอมีใบอนุญาตทำงาน 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การขึ้นทะเบียนผู้ประกันตน 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2400" dirty="0" smtClean="0">
                <a:latin typeface="TH SarabunPSK" pitchFamily="34" charset="-34"/>
                <a:cs typeface="TH SarabunPSK" pitchFamily="34" charset="-34"/>
              </a:rPr>
            </a:b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</a:pP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 marL="342900" indent="-342900">
              <a:spcBef>
                <a:spcPct val="20000"/>
              </a:spcBef>
            </a:pPr>
            <a:endParaRPr lang="en-US" sz="2400" b="1" dirty="0" smtClean="0">
              <a:latin typeface="TH SarabunPSK" pitchFamily="34" charset="-34"/>
              <a:cs typeface="TH SarabunPSK" pitchFamily="34" charset="-34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3600" b="1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>
          <a:xfrm>
            <a:off x="722313" y="1857364"/>
            <a:ext cx="7772400" cy="642942"/>
          </a:xfrm>
        </p:spPr>
        <p:txBody>
          <a:bodyPr/>
          <a:lstStyle/>
          <a:p>
            <a:pPr indent="-360000"/>
            <a:r>
              <a:rPr lang="th-TH" sz="3200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3200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2800" dirty="0" smtClean="0">
                <a:solidFill>
                  <a:srgbClr val="6600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br>
              <a:rPr lang="th-TH" sz="2800" dirty="0" smtClean="0">
                <a:solidFill>
                  <a:srgbClr val="6600FF"/>
                </a:solidFill>
                <a:latin typeface="Angsana New" pitchFamily="18" charset="-34"/>
                <a:cs typeface="Angsana New" pitchFamily="18" charset="-34"/>
              </a:rPr>
            </a:br>
            <a:endParaRPr lang="th-TH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 bwMode="auto">
          <a:xfrm>
            <a:off x="-32" y="357166"/>
            <a:ext cx="8786874" cy="122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indent="-514350" algn="ctr"/>
            <a:r>
              <a:rPr lang="th-TH" sz="4400" b="1" u="sng" dirty="0" smtClean="0">
                <a:solidFill>
                  <a:schemeClr val="accent6">
                    <a:lumMod val="75000"/>
                  </a:schemeClr>
                </a:solidFill>
              </a:rPr>
              <a:t>การทำสัญญาจ้างชาวต่างชาติ</a:t>
            </a:r>
          </a:p>
        </p:txBody>
      </p:sp>
      <p:sp>
        <p:nvSpPr>
          <p:cNvPr id="7" name="ชื่อเรื่อง 4"/>
          <p:cNvSpPr txBox="1">
            <a:spLocks/>
          </p:cNvSpPr>
          <p:nvPr/>
        </p:nvSpPr>
        <p:spPr bwMode="auto">
          <a:xfrm>
            <a:off x="642910" y="1428736"/>
            <a:ext cx="777240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360000"/>
            <a:r>
              <a:rPr lang="th-TH" sz="3600" b="1" u="sng" dirty="0" smtClean="0"/>
              <a:t>เอกสารที่ใช้ในการจัดทำสัญญาจ้าง</a:t>
            </a:r>
            <a:r>
              <a:rPr lang="th-TH" sz="3600" dirty="0" smtClean="0"/>
              <a:t> </a:t>
            </a:r>
            <a:r>
              <a:rPr lang="th-TH" sz="3600" b="1" dirty="0" smtClean="0"/>
              <a:t>(ชาวต่างชาติรายใหม่)</a:t>
            </a:r>
            <a:endParaRPr lang="en-US" sz="3600" dirty="0" smtClean="0"/>
          </a:p>
          <a:p>
            <a:pPr lvl="0" indent="-360000"/>
            <a:r>
              <a:rPr kumimoji="0" lang="th-TH" sz="36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/>
            </a:r>
            <a:br>
              <a:rPr kumimoji="0" lang="th-TH" sz="36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</a:br>
            <a:r>
              <a:rPr kumimoji="0" lang="th-TH" sz="36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/>
            </a:r>
            <a:br>
              <a:rPr kumimoji="0" lang="th-TH" sz="36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</a:br>
            <a:r>
              <a:rPr kumimoji="0" lang="th-TH" sz="36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/>
            </a:r>
            <a:br>
              <a:rPr kumimoji="0" lang="th-TH" sz="36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</a:br>
            <a:r>
              <a:rPr kumimoji="0" lang="th-TH" sz="32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/>
            </a:r>
            <a:br>
              <a:rPr kumimoji="0" lang="th-TH" sz="32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</a:br>
            <a:r>
              <a:rPr kumimoji="0" lang="th-TH" sz="32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/>
            </a:r>
            <a:br>
              <a:rPr kumimoji="0" lang="th-TH" sz="32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</a:br>
            <a:r>
              <a:rPr kumimoji="0" lang="th-TH" sz="2800" b="1" i="0" u="none" strike="noStrike" kern="0" cap="all" spc="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> </a:t>
            </a:r>
            <a:br>
              <a:rPr kumimoji="0" lang="th-TH" sz="2800" b="1" i="0" u="none" strike="noStrike" kern="0" cap="all" spc="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</a:br>
            <a:endParaRPr kumimoji="0" lang="th-TH" sz="2800" b="1" i="0" u="none" strike="noStrike" kern="0" cap="all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357158" y="2214554"/>
            <a:ext cx="850112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 smtClean="0">
                <a:solidFill>
                  <a:srgbClr val="003300"/>
                </a:solidFill>
              </a:rPr>
              <a:t>- หนังสือเดินทางฉบับจริงและสำเนา (ทุกหน้าที่มีการใช้งาน) พร้อมลงนามจำนวน 2 ชุด</a:t>
            </a:r>
            <a:br>
              <a:rPr lang="th-TH" sz="2400" dirty="0" smtClean="0">
                <a:solidFill>
                  <a:srgbClr val="003300"/>
                </a:solidFill>
              </a:rPr>
            </a:br>
            <a:r>
              <a:rPr lang="th-TH" sz="2400" dirty="0" smtClean="0">
                <a:solidFill>
                  <a:srgbClr val="003300"/>
                </a:solidFill>
              </a:rPr>
              <a:t>- หลักฐานการศึกษาฉบับจริงและสำเนาพร้อมลงนามจำนวน 2 ชุด</a:t>
            </a:r>
            <a:br>
              <a:rPr lang="th-TH" sz="2400" dirty="0" smtClean="0">
                <a:solidFill>
                  <a:srgbClr val="003300"/>
                </a:solidFill>
              </a:rPr>
            </a:br>
            <a:r>
              <a:rPr lang="th-TH" sz="2400" dirty="0" smtClean="0">
                <a:solidFill>
                  <a:srgbClr val="003300"/>
                </a:solidFill>
              </a:rPr>
              <a:t>- รูปถ่ายสีขนาด 1นิ้ว หรือ 1 นิ้วครึ่ง จำนวน 7 ใบ</a:t>
            </a:r>
            <a:br>
              <a:rPr lang="th-TH" sz="2400" dirty="0" smtClean="0">
                <a:solidFill>
                  <a:srgbClr val="003300"/>
                </a:solidFill>
              </a:rPr>
            </a:br>
            <a:r>
              <a:rPr lang="th-TH" sz="2400" dirty="0" smtClean="0">
                <a:solidFill>
                  <a:srgbClr val="003300"/>
                </a:solidFill>
              </a:rPr>
              <a:t>- ใบรับรองแพทย์ฉบับจริงจากโรงพยาบาลในประเทศไทย จำนวน 1 ฉบับ</a:t>
            </a:r>
            <a:br>
              <a:rPr lang="th-TH" sz="2400" dirty="0" smtClean="0">
                <a:solidFill>
                  <a:srgbClr val="003300"/>
                </a:solidFill>
              </a:rPr>
            </a:br>
            <a:r>
              <a:rPr lang="th-TH" sz="2400" dirty="0" smtClean="0">
                <a:solidFill>
                  <a:srgbClr val="003300"/>
                </a:solidFill>
              </a:rPr>
              <a:t>- ค่าใช้จ่าย จำนวน 860 บาท สำหรับใบอนุญาตทำงานอายุไม่เกิน 3 เดือน/หรือ</a:t>
            </a:r>
            <a:br>
              <a:rPr lang="th-TH" sz="2400" dirty="0" smtClean="0">
                <a:solidFill>
                  <a:srgbClr val="003300"/>
                </a:solidFill>
              </a:rPr>
            </a:br>
            <a:r>
              <a:rPr lang="th-TH" sz="2400" dirty="0" smtClean="0">
                <a:solidFill>
                  <a:srgbClr val="003300"/>
                </a:solidFill>
              </a:rPr>
              <a:t>                  จำนวน 1,610 บาท สำหรับใบอนุญาตทำงานอายุไม่เกิน 6 เดือน/หรือ</a:t>
            </a:r>
            <a:br>
              <a:rPr lang="th-TH" sz="2400" dirty="0" smtClean="0">
                <a:solidFill>
                  <a:srgbClr val="003300"/>
                </a:solidFill>
              </a:rPr>
            </a:br>
            <a:r>
              <a:rPr lang="th-TH" sz="2400" dirty="0" smtClean="0">
                <a:solidFill>
                  <a:srgbClr val="003300"/>
                </a:solidFill>
              </a:rPr>
              <a:t> 	จำนวน 3,110 บาท สำหรับใบอนุญาตทำงานอายุมากกว่า 6 เดือนแต่ไม่เกิน 1 ปี</a:t>
            </a:r>
            <a:endParaRPr lang="en-US" sz="2400" dirty="0" smtClean="0">
              <a:solidFill>
                <a:srgbClr val="003300"/>
              </a:solidFill>
            </a:endParaRPr>
          </a:p>
          <a:p>
            <a:r>
              <a:rPr lang="en-US" sz="2400" dirty="0" smtClean="0">
                <a:solidFill>
                  <a:srgbClr val="003300"/>
                </a:solidFill>
              </a:rPr>
              <a:t> </a:t>
            </a:r>
          </a:p>
          <a:p>
            <a:r>
              <a:rPr lang="th-TH" sz="2400" dirty="0" smtClean="0">
                <a:solidFill>
                  <a:srgbClr val="003300"/>
                </a:solidFill>
              </a:rPr>
              <a:t>***หมายเหตุ*** เอกสารข้างต้นชาวต่างชาติต้องเตรียมมาให้ครบในวันที่มีการเซ็นสัญญาจ้างงาน  </a:t>
            </a:r>
            <a:endParaRPr lang="en-US" sz="24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>
          <a:xfrm>
            <a:off x="722313" y="1857364"/>
            <a:ext cx="7772400" cy="642942"/>
          </a:xfrm>
        </p:spPr>
        <p:txBody>
          <a:bodyPr/>
          <a:lstStyle/>
          <a:p>
            <a:pPr indent="-360000"/>
            <a:r>
              <a:rPr lang="th-TH" sz="3200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3200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2800" dirty="0" smtClean="0">
                <a:solidFill>
                  <a:srgbClr val="6600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br>
              <a:rPr lang="th-TH" sz="2800" dirty="0" smtClean="0">
                <a:solidFill>
                  <a:srgbClr val="6600FF"/>
                </a:solidFill>
                <a:latin typeface="Angsana New" pitchFamily="18" charset="-34"/>
                <a:cs typeface="Angsana New" pitchFamily="18" charset="-34"/>
              </a:rPr>
            </a:br>
            <a:endParaRPr lang="th-TH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 bwMode="auto">
          <a:xfrm>
            <a:off x="-32" y="357166"/>
            <a:ext cx="8786874" cy="122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indent="-514350" algn="ctr"/>
            <a:r>
              <a:rPr lang="th-TH" sz="4400" b="1" u="sng" dirty="0" smtClean="0">
                <a:solidFill>
                  <a:schemeClr val="accent6">
                    <a:lumMod val="75000"/>
                  </a:schemeClr>
                </a:solidFill>
              </a:rPr>
              <a:t>การทำสัญญาจ้างชาวต่างชาติ</a:t>
            </a:r>
          </a:p>
        </p:txBody>
      </p:sp>
      <p:sp>
        <p:nvSpPr>
          <p:cNvPr id="7" name="ชื่อเรื่อง 4"/>
          <p:cNvSpPr txBox="1">
            <a:spLocks/>
          </p:cNvSpPr>
          <p:nvPr/>
        </p:nvSpPr>
        <p:spPr bwMode="auto">
          <a:xfrm>
            <a:off x="642910" y="1428736"/>
            <a:ext cx="777240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360000"/>
            <a:r>
              <a:rPr lang="th-TH" sz="3600" b="1" u="sng" dirty="0" smtClean="0"/>
              <a:t>เอกสารที่ใช้ในการจัดทำสัญญาจ้าง</a:t>
            </a:r>
            <a:r>
              <a:rPr lang="th-TH" sz="3600" dirty="0" smtClean="0"/>
              <a:t> </a:t>
            </a:r>
            <a:r>
              <a:rPr lang="th-TH" sz="3600" b="1" dirty="0" smtClean="0"/>
              <a:t>(ชาวต่างชาติรายเดิม)</a:t>
            </a:r>
            <a:endParaRPr lang="en-US" sz="3600" dirty="0" smtClean="0"/>
          </a:p>
          <a:p>
            <a:pPr lvl="0" indent="-360000"/>
            <a:r>
              <a:rPr kumimoji="0" lang="th-TH" sz="36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/>
            </a:r>
            <a:br>
              <a:rPr kumimoji="0" lang="th-TH" sz="36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</a:br>
            <a:r>
              <a:rPr kumimoji="0" lang="th-TH" sz="36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/>
            </a:r>
            <a:br>
              <a:rPr kumimoji="0" lang="th-TH" sz="36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</a:br>
            <a:r>
              <a:rPr kumimoji="0" lang="th-TH" sz="36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/>
            </a:r>
            <a:br>
              <a:rPr kumimoji="0" lang="th-TH" sz="36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</a:br>
            <a:r>
              <a:rPr kumimoji="0" lang="th-TH" sz="32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/>
            </a:r>
            <a:br>
              <a:rPr kumimoji="0" lang="th-TH" sz="32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</a:br>
            <a:r>
              <a:rPr kumimoji="0" lang="th-TH" sz="32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/>
            </a:r>
            <a:br>
              <a:rPr kumimoji="0" lang="th-TH" sz="32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</a:br>
            <a:r>
              <a:rPr kumimoji="0" lang="th-TH" sz="2800" b="1" i="0" u="none" strike="noStrike" kern="0" cap="all" spc="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> </a:t>
            </a:r>
            <a:br>
              <a:rPr kumimoji="0" lang="th-TH" sz="2800" b="1" i="0" u="none" strike="noStrike" kern="0" cap="all" spc="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</a:br>
            <a:endParaRPr kumimoji="0" lang="th-TH" sz="2800" b="1" i="0" u="none" strike="noStrike" kern="0" cap="all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357158" y="2214554"/>
            <a:ext cx="850112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 smtClean="0">
                <a:solidFill>
                  <a:srgbClr val="003300"/>
                </a:solidFill>
              </a:rPr>
              <a:t>- หนังสือเดินทางฉบับจริงและสำเนา (ทุกหน้าที่มีการใช้งาน) พร้อมลงนามจำนวน 2 ชุด</a:t>
            </a:r>
            <a:br>
              <a:rPr lang="th-TH" sz="2400" dirty="0" smtClean="0">
                <a:solidFill>
                  <a:srgbClr val="003300"/>
                </a:solidFill>
              </a:rPr>
            </a:br>
            <a:r>
              <a:rPr lang="th-TH" sz="2400" dirty="0" smtClean="0">
                <a:solidFill>
                  <a:srgbClr val="003300"/>
                </a:solidFill>
              </a:rPr>
              <a:t>-ใบอนุญาตทำงานและสำเนาพร้อมลงนามจำนวน 2 ชุด </a:t>
            </a:r>
            <a:br>
              <a:rPr lang="th-TH" sz="2400" dirty="0" smtClean="0">
                <a:solidFill>
                  <a:srgbClr val="003300"/>
                </a:solidFill>
              </a:rPr>
            </a:br>
            <a:r>
              <a:rPr lang="th-TH" sz="2400" dirty="0" smtClean="0">
                <a:solidFill>
                  <a:srgbClr val="003300"/>
                </a:solidFill>
              </a:rPr>
              <a:t>- รูปถ่ายสีขนาด 1นิ้ว หรือ 1 นิ้วครึ่ง จำนวน 7 ใบ</a:t>
            </a:r>
            <a:br>
              <a:rPr lang="th-TH" sz="2400" dirty="0" smtClean="0">
                <a:solidFill>
                  <a:srgbClr val="003300"/>
                </a:solidFill>
              </a:rPr>
            </a:br>
            <a:r>
              <a:rPr lang="th-TH" sz="2400" dirty="0" smtClean="0">
                <a:solidFill>
                  <a:srgbClr val="003300"/>
                </a:solidFill>
              </a:rPr>
              <a:t>- ใบรับรองแพทย์ฉบับจริงจากโรงพยาบาลในประเทศไทย จำนวน 1 ฉบับ</a:t>
            </a:r>
            <a:br>
              <a:rPr lang="th-TH" sz="2400" dirty="0" smtClean="0">
                <a:solidFill>
                  <a:srgbClr val="003300"/>
                </a:solidFill>
              </a:rPr>
            </a:br>
            <a:r>
              <a:rPr lang="th-TH" sz="2400" dirty="0" smtClean="0">
                <a:solidFill>
                  <a:srgbClr val="003300"/>
                </a:solidFill>
              </a:rPr>
              <a:t>- ค่าใช้จ่าย จำนวน 860 บาท สำหรับใบอนุญาตทำงานอายุไม่เกิน 3 เดือน/หรือ</a:t>
            </a:r>
            <a:br>
              <a:rPr lang="th-TH" sz="2400" dirty="0" smtClean="0">
                <a:solidFill>
                  <a:srgbClr val="003300"/>
                </a:solidFill>
              </a:rPr>
            </a:br>
            <a:r>
              <a:rPr lang="th-TH" sz="2400" dirty="0" smtClean="0">
                <a:solidFill>
                  <a:srgbClr val="003300"/>
                </a:solidFill>
              </a:rPr>
              <a:t>                  จำนวน 1,610 บาท สำหรับใบอนุญาตทำงานอายุไม่เกิน 6 เดือน/หรือ</a:t>
            </a:r>
            <a:br>
              <a:rPr lang="th-TH" sz="2400" dirty="0" smtClean="0">
                <a:solidFill>
                  <a:srgbClr val="003300"/>
                </a:solidFill>
              </a:rPr>
            </a:br>
            <a:r>
              <a:rPr lang="th-TH" sz="2400" dirty="0" smtClean="0">
                <a:solidFill>
                  <a:srgbClr val="003300"/>
                </a:solidFill>
              </a:rPr>
              <a:t> 	จำนวน 3,110 บาท สำหรับใบอนุญาตทำงานอายุมากกว่า 6 เดือนแต่ไม่เกิน 1 ปี</a:t>
            </a:r>
            <a:endParaRPr lang="en-US" sz="2400" dirty="0" smtClean="0">
              <a:solidFill>
                <a:srgbClr val="003300"/>
              </a:solidFill>
            </a:endParaRPr>
          </a:p>
          <a:p>
            <a:r>
              <a:rPr lang="en-US" sz="2400" dirty="0" smtClean="0">
                <a:solidFill>
                  <a:srgbClr val="003300"/>
                </a:solidFill>
              </a:rPr>
              <a:t> </a:t>
            </a:r>
          </a:p>
          <a:p>
            <a:r>
              <a:rPr lang="th-TH" sz="2400" dirty="0" smtClean="0">
                <a:solidFill>
                  <a:srgbClr val="003300"/>
                </a:solidFill>
              </a:rPr>
              <a:t>***หมายเหตุ*** เอกสารข้างต้นชาวต่างชาติต้องเตรียมมาให้ครบในวันที่มีการเซ็นสัญญาจ้างงาน</a:t>
            </a:r>
            <a:r>
              <a:rPr lang="th-TH" sz="2400" dirty="0" smtClean="0">
                <a:solidFill>
                  <a:srgbClr val="009900"/>
                </a:solidFill>
              </a:rPr>
              <a:t>  </a:t>
            </a:r>
            <a:endParaRPr lang="en-US" sz="2400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>
          <a:xfrm>
            <a:off x="722313" y="1857364"/>
            <a:ext cx="7772400" cy="642942"/>
          </a:xfrm>
        </p:spPr>
        <p:txBody>
          <a:bodyPr/>
          <a:lstStyle/>
          <a:p>
            <a:pPr indent="-360000"/>
            <a:r>
              <a:rPr lang="th-TH" sz="3200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3200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2800" dirty="0" smtClean="0">
                <a:solidFill>
                  <a:srgbClr val="6600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br>
              <a:rPr lang="th-TH" sz="2800" dirty="0" smtClean="0">
                <a:solidFill>
                  <a:srgbClr val="6600FF"/>
                </a:solidFill>
                <a:latin typeface="Angsana New" pitchFamily="18" charset="-34"/>
                <a:cs typeface="Angsana New" pitchFamily="18" charset="-34"/>
              </a:rPr>
            </a:br>
            <a:endParaRPr lang="th-TH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 bwMode="auto">
          <a:xfrm>
            <a:off x="0" y="560390"/>
            <a:ext cx="9144000" cy="1011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indent="-514350" algn="ctr"/>
            <a:r>
              <a:rPr lang="th-TH" sz="4400" b="1" kern="0" cap="all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</a:rPr>
              <a:t>การขอตรวจลง</a:t>
            </a:r>
            <a:r>
              <a:rPr lang="th-TH" sz="4400" b="1" kern="0" cap="all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</a:rPr>
              <a:t>ตราวี</a:t>
            </a:r>
            <a:r>
              <a:rPr lang="th-TH" sz="4400" b="1" kern="0" cap="all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</a:rPr>
              <a:t>ซ่าทำงาน</a:t>
            </a:r>
            <a:endParaRPr lang="th-TH" sz="4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85720" y="1357298"/>
            <a:ext cx="850112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u="sng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เอกสารที่ใช้ในการขอตรวจลงตราวีซ่ากรณีที่ชาวต่างชาติอยู่ในประเทศไทย</a:t>
            </a:r>
            <a:endParaRPr lang="en-US" sz="2400" dirty="0" smtClean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2400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1. หนังสือเดินทางที่มีอายุใช้งานเหลือไม่น้อยกว่า 6  เดือน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2400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2. แบบฟอร์มขอตรวจลงตราวีซ่า (เอกสารแนบ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1</a:t>
            </a:r>
            <a:r>
              <a:rPr lang="th-TH" sz="2400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2400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3. รูปถ่ายสีขนาด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3.5 x 4.5 cm </a:t>
            </a:r>
            <a:r>
              <a:rPr lang="th-TH" sz="2400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จำนวน 2 รูป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2400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4. ใบรับรองวุฒิการศึกษาฉบับจริง  พร้อมสำเนา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2400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5. ประวัติส่วนตัว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2400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6. ค่าธรรมเนียมขอตรวจลงตรา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2,000 </a:t>
            </a:r>
            <a:r>
              <a:rPr lang="th-TH" sz="2400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บาท 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2400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7. หนังสือรับรองการจ้างงานจากมหาวิทยาลัย (เอกสารแนบ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th-TH" sz="2400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) 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2400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8. หนังสือนำจากมหาวิทยาลัย (เอกสารแนบ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3</a:t>
            </a:r>
            <a:r>
              <a:rPr lang="th-TH" sz="2400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2400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9. สำเนาสัญญาจ้าง </a:t>
            </a:r>
            <a:br>
              <a:rPr lang="th-TH" sz="2400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400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10. สำเนาบัตรข้าราชการของผู้ลงนามในหนังสือข้อ 8</a:t>
            </a:r>
          </a:p>
          <a:p>
            <a:pPr lvl="0"/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 *** </a:t>
            </a:r>
            <a:r>
              <a:rPr lang="th-TH" sz="2000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เอกสารข้อ 7 - 10 กลุ่มงานกิจการต่างประเทศจะเป็นผู้ดำเนินการจัดหา***</a:t>
            </a:r>
            <a:endParaRPr lang="en-US" sz="2000" dirty="0" smtClean="0">
              <a:solidFill>
                <a:schemeClr val="accent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indent="-360000"/>
            <a:endParaRPr lang="th-TH" sz="2400" b="1" dirty="0" smtClean="0">
              <a:solidFill>
                <a:srgbClr val="6600FF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>
          <a:xfrm>
            <a:off x="722313" y="1857364"/>
            <a:ext cx="7772400" cy="642942"/>
          </a:xfrm>
        </p:spPr>
        <p:txBody>
          <a:bodyPr/>
          <a:lstStyle/>
          <a:p>
            <a:pPr indent="-360000"/>
            <a:r>
              <a:rPr lang="th-TH" sz="3200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3200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2800" dirty="0" smtClean="0">
                <a:solidFill>
                  <a:srgbClr val="6600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br>
              <a:rPr lang="th-TH" sz="2800" dirty="0" smtClean="0">
                <a:solidFill>
                  <a:srgbClr val="6600FF"/>
                </a:solidFill>
                <a:latin typeface="Angsana New" pitchFamily="18" charset="-34"/>
                <a:cs typeface="Angsana New" pitchFamily="18" charset="-34"/>
              </a:rPr>
            </a:br>
            <a:endParaRPr lang="th-TH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 bwMode="auto">
          <a:xfrm>
            <a:off x="0" y="560390"/>
            <a:ext cx="9144000" cy="1011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indent="-514350" algn="ctr"/>
            <a:r>
              <a:rPr lang="th-TH" sz="4400" b="1" kern="0" cap="all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</a:rPr>
              <a:t>การ</a:t>
            </a:r>
            <a:r>
              <a:rPr lang="th-TH" sz="4400" b="1" kern="0" cap="all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</a:rPr>
              <a:t>ขอต่อ</a:t>
            </a:r>
            <a:r>
              <a:rPr lang="th-TH" sz="4400" b="1" kern="0" cap="all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</a:rPr>
              <a:t>อายุวีซ่าทำงาน</a:t>
            </a:r>
            <a:endParaRPr lang="th-TH" sz="4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85720" y="1357298"/>
            <a:ext cx="85011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u="sng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เอกสารที่ใช้ในการต่ออายุวีซ่า</a:t>
            </a:r>
            <a:endParaRPr lang="en-US" sz="2400" b="1" u="sng" dirty="0" smtClean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1. แบบคำขออนุญาตเพื่ออยู่ในราชอาณาจักรเป็นการชั่วคราวต่อไป (ตม. 7) (เอกสารแนบ </a:t>
            </a:r>
            <a:r>
              <a:rPr lang="en-US" sz="2400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4</a:t>
            </a:r>
            <a:r>
              <a:rPr lang="th-TH" sz="2400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en-US" sz="2400" dirty="0" smtClean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2. หนังสือเดินทางฉบับจริงและสำเนา 1 ชุด</a:t>
            </a:r>
            <a:endParaRPr lang="en-US" sz="2400" dirty="0" smtClean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3. รูปถ่ายสีขนาด 4 </a:t>
            </a:r>
            <a:r>
              <a:rPr lang="en-US" sz="2400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x</a:t>
            </a:r>
            <a:r>
              <a:rPr lang="th-TH" sz="2400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 6 ซม.</a:t>
            </a:r>
            <a:endParaRPr lang="en-US" sz="2400" dirty="0" smtClean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4. ค่าธรรมเนียมในการต่อวีซ่า (1,900 บาท สำหรับ </a:t>
            </a:r>
            <a:r>
              <a:rPr lang="en-US" sz="2400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Single/ </a:t>
            </a:r>
            <a:r>
              <a:rPr lang="th-TH" sz="2400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3,800 สำหรับ </a:t>
            </a:r>
            <a:r>
              <a:rPr lang="en-US" sz="2400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Multiple)  </a:t>
            </a:r>
            <a:r>
              <a:rPr lang="th-TH" sz="2400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en-US" sz="2400" dirty="0" smtClean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5. </a:t>
            </a:r>
            <a:r>
              <a:rPr lang="th-TH" sz="2400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ใบอนุญาตทำงานฉบับจริงและสำเนา 1 ชุด</a:t>
            </a:r>
            <a:endParaRPr lang="en-US" sz="2400" dirty="0" smtClean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6. หนังสือรับรองจ้าง</a:t>
            </a:r>
            <a:endParaRPr lang="en-US" sz="2400" dirty="0" smtClean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7. หนังสือนำจากมหาวิทยาลัย (เอกสารแนบ </a:t>
            </a:r>
            <a:r>
              <a:rPr lang="en-US" sz="2400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5</a:t>
            </a:r>
            <a:r>
              <a:rPr lang="th-TH" sz="2400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en-US" sz="2400" dirty="0" smtClean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8. สำเนาสัญญาจ้าง</a:t>
            </a:r>
          </a:p>
          <a:p>
            <a:r>
              <a:rPr lang="th-TH" sz="2400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9. หนังสือรับรองที่อยู่</a:t>
            </a:r>
          </a:p>
          <a:p>
            <a:endParaRPr lang="en-US" sz="2400" dirty="0" smtClean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 </a:t>
            </a:r>
            <a:r>
              <a:rPr lang="th-TH" sz="2400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800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***เอกสารหมายเลข 6 – 8 กลุ่มงานกิจการต่างประเทศจะเป็นผู้จัดหาให้</a:t>
            </a:r>
            <a:endParaRPr lang="th-TH" sz="2400" dirty="0" smtClean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14348" y="785794"/>
            <a:ext cx="7772400" cy="665163"/>
          </a:xfrm>
        </p:spPr>
        <p:txBody>
          <a:bodyPr/>
          <a:lstStyle/>
          <a:p>
            <a:pPr algn="ctr"/>
            <a:r>
              <a:rPr lang="th-TH" sz="3600" cap="all" dirty="0" smtClean="0">
                <a:solidFill>
                  <a:srgbClr val="002060"/>
                </a:solidFill>
                <a:latin typeface="Angsana New" pitchFamily="18" charset="-34"/>
              </a:rPr>
              <a:t>ตัวอย่างวีซ่าทำงาน </a:t>
            </a:r>
            <a:r>
              <a:rPr lang="th-TH" sz="3200" cap="all" dirty="0" smtClean="0">
                <a:solidFill>
                  <a:srgbClr val="002060"/>
                </a:solidFill>
                <a:latin typeface="Angsana New" pitchFamily="18" charset="-34"/>
              </a:rPr>
              <a:t>(</a:t>
            </a:r>
            <a:r>
              <a:rPr lang="en-US" sz="3200" cap="all" dirty="0" smtClean="0">
                <a:solidFill>
                  <a:srgbClr val="002060"/>
                </a:solidFill>
                <a:latin typeface="Angsana New" pitchFamily="18" charset="-34"/>
              </a:rPr>
              <a:t>Non-Immigrant B)</a:t>
            </a:r>
            <a:endParaRPr lang="th-TH" sz="3200" dirty="0">
              <a:solidFill>
                <a:srgbClr val="002060"/>
              </a:solidFill>
            </a:endParaRPr>
          </a:p>
        </p:txBody>
      </p:sp>
      <p:pic>
        <p:nvPicPr>
          <p:cNvPr id="5" name="รูปภาพ 4" descr="thailand-vis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714488"/>
            <a:ext cx="7858180" cy="4143404"/>
          </a:xfrm>
          <a:prstGeom prst="rect">
            <a:avLst/>
          </a:prstGeom>
        </p:spPr>
      </p:pic>
      <p:sp>
        <p:nvSpPr>
          <p:cNvPr id="6" name="ลูกศรโค้งซ้าย 5">
            <a:hlinkClick r:id="rId3" action="ppaction://hlinksldjump"/>
          </p:cNvPr>
          <p:cNvSpPr/>
          <p:nvPr/>
        </p:nvSpPr>
        <p:spPr>
          <a:xfrm>
            <a:off x="142844" y="6072206"/>
            <a:ext cx="642942" cy="571504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>
          <a:xfrm>
            <a:off x="722313" y="1857364"/>
            <a:ext cx="7772400" cy="642942"/>
          </a:xfrm>
        </p:spPr>
        <p:txBody>
          <a:bodyPr/>
          <a:lstStyle/>
          <a:p>
            <a:pPr indent="-360000"/>
            <a:r>
              <a:rPr lang="th-TH" sz="3200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3200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2800" dirty="0" smtClean="0">
                <a:solidFill>
                  <a:srgbClr val="6600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br>
              <a:rPr lang="th-TH" sz="2800" dirty="0" smtClean="0">
                <a:solidFill>
                  <a:srgbClr val="6600FF"/>
                </a:solidFill>
                <a:latin typeface="Angsana New" pitchFamily="18" charset="-34"/>
                <a:cs typeface="Angsana New" pitchFamily="18" charset="-34"/>
              </a:rPr>
            </a:br>
            <a:endParaRPr lang="th-TH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ชื่อเรื่อง 4"/>
          <p:cNvSpPr txBox="1">
            <a:spLocks/>
          </p:cNvSpPr>
          <p:nvPr/>
        </p:nvSpPr>
        <p:spPr bwMode="auto">
          <a:xfrm>
            <a:off x="428596" y="1357298"/>
            <a:ext cx="798671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-360000"/>
            <a:r>
              <a:rPr lang="th-TH" sz="3200" b="1" kern="0" cap="all" dirty="0" smtClean="0">
                <a:solidFill>
                  <a:schemeClr val="accent6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การขอรับใบอนุญาตทำงาน </a:t>
            </a:r>
            <a:r>
              <a:rPr kumimoji="0" lang="th-TH" sz="32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/>
            </a:r>
            <a:br>
              <a:rPr kumimoji="0" lang="th-TH" sz="32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</a:br>
            <a:r>
              <a:rPr kumimoji="0" lang="th-TH" sz="2400" b="1" i="0" u="sng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หลักฐาน</a:t>
            </a:r>
            <a:r>
              <a:rPr kumimoji="0" lang="th-TH" sz="36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/>
            </a:r>
            <a:br>
              <a:rPr kumimoji="0" lang="th-TH" sz="36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</a:br>
            <a:r>
              <a:rPr kumimoji="0" lang="th-TH" sz="36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/>
            </a:r>
            <a:br>
              <a:rPr kumimoji="0" lang="th-TH" sz="36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</a:br>
            <a:r>
              <a:rPr kumimoji="0" lang="th-TH" sz="32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/>
            </a:r>
            <a:br>
              <a:rPr kumimoji="0" lang="th-TH" sz="32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</a:br>
            <a:r>
              <a:rPr kumimoji="0" lang="th-TH" sz="32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/>
            </a:r>
            <a:br>
              <a:rPr kumimoji="0" lang="th-TH" sz="3200" b="1" i="0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</a:br>
            <a:r>
              <a:rPr kumimoji="0" lang="th-TH" sz="2800" b="1" i="0" u="none" strike="noStrike" kern="0" cap="all" spc="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> </a:t>
            </a:r>
            <a:br>
              <a:rPr kumimoji="0" lang="th-TH" sz="2800" b="1" i="0" u="none" strike="noStrike" kern="0" cap="all" spc="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</a:br>
            <a:endParaRPr kumimoji="0" lang="th-TH" sz="2800" b="1" i="0" u="none" strike="noStrike" kern="0" cap="all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357158" y="2285992"/>
            <a:ext cx="850112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60000">
              <a:buFont typeface="Wingdings" pitchFamily="2" charset="2"/>
              <a:buChar char="Ø"/>
            </a:pPr>
            <a:r>
              <a:rPr lang="th-TH" sz="2000" b="1" dirty="0" smtClean="0">
                <a:solidFill>
                  <a:srgbClr val="7030A0"/>
                </a:solidFill>
                <a:latin typeface="Angsana New" pitchFamily="18" charset="-34"/>
              </a:rPr>
              <a:t> แบบคำขอรับใบอนุญาตทำงาน (</a:t>
            </a:r>
            <a:r>
              <a:rPr lang="th-TH" sz="2000" b="1" dirty="0" err="1" smtClean="0">
                <a:solidFill>
                  <a:srgbClr val="7030A0"/>
                </a:solidFill>
                <a:latin typeface="Angsana New" pitchFamily="18" charset="-34"/>
              </a:rPr>
              <a:t>ตท.</a:t>
            </a:r>
            <a:r>
              <a:rPr lang="th-TH" sz="2000" b="1" dirty="0" smtClean="0">
                <a:solidFill>
                  <a:srgbClr val="7030A0"/>
                </a:solidFill>
                <a:latin typeface="Angsana New" pitchFamily="18" charset="-34"/>
              </a:rPr>
              <a:t> 1)</a:t>
            </a:r>
          </a:p>
          <a:p>
            <a:pPr indent="-360000">
              <a:buFont typeface="Wingdings" pitchFamily="2" charset="2"/>
              <a:buChar char="Ø"/>
            </a:pPr>
            <a:r>
              <a:rPr lang="th-TH" sz="2000" b="1" dirty="0" smtClean="0">
                <a:solidFill>
                  <a:srgbClr val="7030A0"/>
                </a:solidFill>
              </a:rPr>
              <a:t>สำเนาหนังสือเดินทางพร้อมลงนามจำนวน 1 ชุด</a:t>
            </a:r>
            <a:endParaRPr lang="th-TH" sz="2000" b="1" dirty="0" smtClean="0">
              <a:solidFill>
                <a:srgbClr val="7030A0"/>
              </a:solidFill>
              <a:latin typeface="Angsana New" pitchFamily="18" charset="-34"/>
            </a:endParaRPr>
          </a:p>
          <a:p>
            <a:pPr indent="-360000">
              <a:buFont typeface="Wingdings" pitchFamily="2" charset="2"/>
              <a:buChar char="Ø"/>
            </a:pPr>
            <a:r>
              <a:rPr lang="th-TH" sz="2000" b="1" dirty="0" smtClean="0">
                <a:solidFill>
                  <a:srgbClr val="7030A0"/>
                </a:solidFill>
              </a:rPr>
              <a:t>สำเนาหลักฐานการศึกษาพร้อมลงนามจำนวน 1 ชุด </a:t>
            </a:r>
          </a:p>
          <a:p>
            <a:pPr indent="-360000">
              <a:buFont typeface="Wingdings" pitchFamily="2" charset="2"/>
              <a:buChar char="Ø"/>
            </a:pPr>
            <a:r>
              <a:rPr lang="th-TH" sz="2000" b="1" dirty="0" smtClean="0">
                <a:solidFill>
                  <a:srgbClr val="7030A0"/>
                </a:solidFill>
              </a:rPr>
              <a:t>ใบรับรองแพทย์ฉบับจริงจากโรงพยาบาลในประเทศไทย จำนวน 1 ฉบับ</a:t>
            </a:r>
            <a:endParaRPr lang="th-TH" sz="2000" b="1" dirty="0" smtClean="0">
              <a:solidFill>
                <a:srgbClr val="7030A0"/>
              </a:solidFill>
              <a:latin typeface="Angsana New" pitchFamily="18" charset="-34"/>
            </a:endParaRPr>
          </a:p>
          <a:p>
            <a:pPr indent="-360000">
              <a:buFont typeface="Wingdings" pitchFamily="2" charset="2"/>
              <a:buChar char="Ø"/>
            </a:pPr>
            <a:r>
              <a:rPr lang="th-TH" sz="2000" b="1" dirty="0" smtClean="0">
                <a:solidFill>
                  <a:srgbClr val="7030A0"/>
                </a:solidFill>
                <a:latin typeface="Angsana New" pitchFamily="18" charset="-34"/>
              </a:rPr>
              <a:t>รูปถ่ายขนาด  1  นิ้ว หรือ  1 นิ้วครึ่ง จำนวน 3 แผ่น </a:t>
            </a:r>
          </a:p>
          <a:p>
            <a:pPr indent="-360000">
              <a:buFont typeface="Wingdings" pitchFamily="2" charset="2"/>
              <a:buChar char="Ø"/>
            </a:pPr>
            <a:r>
              <a:rPr lang="th-TH" sz="2000" b="1" dirty="0" smtClean="0">
                <a:solidFill>
                  <a:srgbClr val="7030A0"/>
                </a:solidFill>
                <a:latin typeface="Angsana New" pitchFamily="18" charset="-34"/>
              </a:rPr>
              <a:t>ค่าธรรมเนียมการยื่นคำขอรับใบอนุญาตทำงาน </a:t>
            </a:r>
          </a:p>
          <a:p>
            <a:pPr indent="-360000">
              <a:buFont typeface="Wingdings" pitchFamily="2" charset="2"/>
              <a:buChar char="Ø"/>
            </a:pPr>
            <a:r>
              <a:rPr lang="th-TH" sz="2000" b="1" dirty="0" smtClean="0">
                <a:solidFill>
                  <a:srgbClr val="7030A0"/>
                </a:solidFill>
                <a:latin typeface="Angsana New" pitchFamily="18" charset="-34"/>
              </a:rPr>
              <a:t>แบบหนังสือรับรองการจ้าง</a:t>
            </a:r>
          </a:p>
          <a:p>
            <a:pPr indent="-360000">
              <a:buFont typeface="Wingdings" pitchFamily="2" charset="2"/>
              <a:buChar char="Ø"/>
            </a:pPr>
            <a:r>
              <a:rPr lang="th-TH" sz="2000" b="1" dirty="0" smtClean="0">
                <a:solidFill>
                  <a:srgbClr val="7030A0"/>
                </a:solidFill>
                <a:latin typeface="Angsana New" pitchFamily="18" charset="-34"/>
              </a:rPr>
              <a:t>หนังสือนำจากมหาวิทยาลัย</a:t>
            </a:r>
          </a:p>
          <a:p>
            <a:pPr indent="-360000">
              <a:buFont typeface="Wingdings" pitchFamily="2" charset="2"/>
              <a:buChar char="Ø"/>
            </a:pPr>
            <a:r>
              <a:rPr lang="th-TH" sz="2000" b="1" dirty="0" smtClean="0">
                <a:solidFill>
                  <a:srgbClr val="7030A0"/>
                </a:solidFill>
                <a:latin typeface="Angsana New" pitchFamily="18" charset="-34"/>
              </a:rPr>
              <a:t>สำเนาสัญญาจ้าง</a:t>
            </a:r>
          </a:p>
          <a:p>
            <a:pPr indent="-360000">
              <a:buFont typeface="Wingdings" pitchFamily="2" charset="2"/>
              <a:buChar char="Ø"/>
            </a:pPr>
            <a:r>
              <a:rPr lang="th-TH" sz="2000" b="1" dirty="0" smtClean="0">
                <a:solidFill>
                  <a:srgbClr val="7030A0"/>
                </a:solidFill>
                <a:latin typeface="Angsana New" pitchFamily="18" charset="-34"/>
              </a:rPr>
              <a:t>แผนที่ตั้งของมหาวิทยาลัย</a:t>
            </a:r>
          </a:p>
          <a:p>
            <a:pPr indent="-360000">
              <a:buFont typeface="Wingdings" pitchFamily="2" charset="2"/>
              <a:buChar char="Ø"/>
            </a:pPr>
            <a:r>
              <a:rPr lang="th-TH" sz="20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หนังสือมอบอำนาจติดอากรแสตมป์ </a:t>
            </a:r>
            <a:r>
              <a:rPr lang="en-US" sz="20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10 </a:t>
            </a:r>
            <a:r>
              <a:rPr lang="th-TH" sz="20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บาท พร้อมสำเนาบัตรประชาชนของนายจ้างและผู้รับมอบอำนาจ</a:t>
            </a:r>
          </a:p>
          <a:p>
            <a:pPr indent="-360000">
              <a:buFont typeface="Wingdings" pitchFamily="2" charset="2"/>
              <a:buChar char="Ø"/>
            </a:pPr>
            <a:r>
              <a:rPr lang="th-TH" sz="20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หนังสือมอบอำนาจติดอากรแสตมป์ </a:t>
            </a:r>
            <a:r>
              <a:rPr lang="en-US" sz="20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10 </a:t>
            </a:r>
            <a:r>
              <a:rPr lang="th-TH" sz="20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บาท พร้อมสำเนาบัตรประชาชนของผู้รับมอบอำนาจ </a:t>
            </a:r>
          </a:p>
        </p:txBody>
      </p:sp>
      <p:sp>
        <p:nvSpPr>
          <p:cNvPr id="9" name="ปุ่มปฏิบัติการ: ข้อมูล 8">
            <a:hlinkClick r:id="rId2" action="ppaction://hlinksldjump" highlightClick="1"/>
          </p:cNvPr>
          <p:cNvSpPr/>
          <p:nvPr/>
        </p:nvSpPr>
        <p:spPr>
          <a:xfrm>
            <a:off x="4357686" y="3571876"/>
            <a:ext cx="285752" cy="214314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ปุ่มปฏิบัติการ: ข้อมูล 9">
            <a:hlinkClick r:id="" action="ppaction://noaction" highlightClick="1"/>
          </p:cNvPr>
          <p:cNvSpPr/>
          <p:nvPr/>
        </p:nvSpPr>
        <p:spPr>
          <a:xfrm>
            <a:off x="4357686" y="3929066"/>
            <a:ext cx="285752" cy="214314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ลูกศรขวา 10">
            <a:hlinkClick r:id="rId3" action="ppaction://hlinksldjump"/>
          </p:cNvPr>
          <p:cNvSpPr/>
          <p:nvPr/>
        </p:nvSpPr>
        <p:spPr>
          <a:xfrm>
            <a:off x="3714744" y="1428736"/>
            <a:ext cx="785818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TextBox 11"/>
          <p:cNvSpPr txBox="1"/>
          <p:nvPr/>
        </p:nvSpPr>
        <p:spPr>
          <a:xfrm>
            <a:off x="0" y="64291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u="sng" dirty="0" smtClean="0">
                <a:solidFill>
                  <a:srgbClr val="993300"/>
                </a:solidFill>
                <a:latin typeface="TH SarabunPSK" pitchFamily="34" charset="-34"/>
                <a:cs typeface="TH SarabunPSK" pitchFamily="34" charset="-34"/>
              </a:rPr>
              <a:t>การขอมีและต่ออายุใบอนุญาตทำงาน</a:t>
            </a:r>
            <a:endParaRPr lang="en-US" sz="4400" dirty="0" smtClean="0">
              <a:solidFill>
                <a:srgbClr val="993300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/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14348" y="642917"/>
            <a:ext cx="7772400" cy="642943"/>
          </a:xfrm>
        </p:spPr>
        <p:txBody>
          <a:bodyPr/>
          <a:lstStyle/>
          <a:p>
            <a:pPr algn="ctr"/>
            <a:r>
              <a:rPr lang="th-TH" sz="3600" u="sng" dirty="0" smtClean="0">
                <a:solidFill>
                  <a:srgbClr val="002060"/>
                </a:solidFill>
              </a:rPr>
              <a:t>ตัวอย่างใบอนุญาตทำงาน</a:t>
            </a:r>
            <a:endParaRPr lang="th-TH" u="sng" dirty="0">
              <a:solidFill>
                <a:srgbClr val="002060"/>
              </a:solidFill>
            </a:endParaRPr>
          </a:p>
        </p:txBody>
      </p:sp>
      <p:pic>
        <p:nvPicPr>
          <p:cNvPr id="4" name="รูปภาพ 3" descr="383753_186088814813930_1869935036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357298"/>
            <a:ext cx="8143931" cy="4643470"/>
          </a:xfrm>
          <a:prstGeom prst="rect">
            <a:avLst/>
          </a:prstGeom>
        </p:spPr>
      </p:pic>
      <p:sp>
        <p:nvSpPr>
          <p:cNvPr id="5" name="ลูกศรโค้งซ้าย 4">
            <a:hlinkClick r:id="rId3" action="ppaction://hlinksldjump"/>
          </p:cNvPr>
          <p:cNvSpPr/>
          <p:nvPr/>
        </p:nvSpPr>
        <p:spPr>
          <a:xfrm>
            <a:off x="285720" y="6143644"/>
            <a:ext cx="571504" cy="57150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rdia New"/>
        <a:ea typeface=""/>
        <a:cs typeface="Cordia New"/>
      </a:majorFont>
      <a:minorFont>
        <a:latin typeface="Cordia New"/>
        <a:ea typeface=""/>
        <a:cs typeface="Cordi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1012</Words>
  <Application>Microsoft Office PowerPoint</Application>
  <PresentationFormat>On-screen Show (4:3)</PresentationFormat>
  <Paragraphs>134</Paragraphs>
  <Slides>16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Angsana New</vt:lpstr>
      <vt:lpstr>Arial</vt:lpstr>
      <vt:lpstr>Cordia New</vt:lpstr>
      <vt:lpstr>TH SarabunPSK</vt:lpstr>
      <vt:lpstr>Wingdings</vt:lpstr>
      <vt:lpstr>Default Design</vt:lpstr>
      <vt:lpstr>การจ้างงานชาวต่างชาติ</vt:lpstr>
      <vt:lpstr>ขั้นตอนการดำเนินงานเพื่อจ้างงานชาวต่างชาติรายใหม่</vt:lpstr>
      <vt:lpstr>   </vt:lpstr>
      <vt:lpstr>   </vt:lpstr>
      <vt:lpstr>   </vt:lpstr>
      <vt:lpstr>   </vt:lpstr>
      <vt:lpstr>PowerPoint Presentation</vt:lpstr>
      <vt:lpstr>   </vt:lpstr>
      <vt:lpstr>PowerPoint Presentation</vt:lpstr>
      <vt:lpstr>PowerPoint Presentation</vt:lpstr>
      <vt:lpstr>PowerPoint Presentation</vt:lpstr>
      <vt:lpstr>ขั้นตอนการดำเนินงานเพื่อจ้างงานชาวต่างชาติรายเดิม</vt:lpstr>
      <vt:lpstr>1. การเซ็นสัญญาจ้าง  หลักฐาน </vt:lpstr>
      <vt:lpstr>   </vt:lpstr>
      <vt:lpstr>   </vt:lpstr>
      <vt:lpstr>   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ชื่อเรื่อง.........................................</dc:title>
  <dc:creator>User</dc:creator>
  <cp:lastModifiedBy>ppp</cp:lastModifiedBy>
  <cp:revision>100</cp:revision>
  <dcterms:created xsi:type="dcterms:W3CDTF">2010-09-30T12:05:09Z</dcterms:created>
  <dcterms:modified xsi:type="dcterms:W3CDTF">2017-10-18T09:15:06Z</dcterms:modified>
</cp:coreProperties>
</file>